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302" r:id="rId2"/>
    <p:sldId id="305"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8" r:id="rId41"/>
    <p:sldId id="299" r:id="rId42"/>
    <p:sldId id="301" r:id="rId43"/>
    <p:sldId id="303"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ya Georgieva" initials="A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837" autoAdjust="0"/>
  </p:normalViewPr>
  <p:slideViewPr>
    <p:cSldViewPr snapToGrid="0">
      <p:cViewPr varScale="1">
        <p:scale>
          <a:sx n="110" d="100"/>
          <a:sy n="110" d="100"/>
        </p:scale>
        <p:origin x="-1644"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9E2505-AF2A-4345-A20F-9F4320E017E1}" type="datetimeFigureOut">
              <a:rPr lang="en-US" smtClean="0"/>
              <a:pPr/>
              <a:t>10/20/2014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DBBD6B-A9EF-461C-B46E-5C0925450805}" type="slidenum">
              <a:rPr lang="en-US" smtClean="0"/>
              <a:pPr/>
              <a:t>‹#›</a:t>
            </a:fld>
            <a:endParaRPr lang="en-US"/>
          </a:p>
        </p:txBody>
      </p:sp>
    </p:spTree>
    <p:extLst>
      <p:ext uri="{BB962C8B-B14F-4D97-AF65-F5344CB8AC3E}">
        <p14:creationId xmlns:p14="http://schemas.microsoft.com/office/powerpoint/2010/main" val="1872690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w3.org/TR/WCAG10/"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www.bbc.co.uk/guidelines/futuremedia/accessibility/" TargetMode="External"/><Relationship Id="rId4" Type="http://schemas.openxmlformats.org/officeDocument/2006/relationships/hyperlink" Target="http://www.w3.org/WAI/"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groovemanifesto.net/articles/article.php?porn=usability/101"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www.useit.com/alertbox/"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archsoftwarequality.techtarget.com/answer/Differentiating-between-Functional-and-Nonfunctional-Requirements"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archsoftwarequality.techtarget.com/tip/The-Pareto-principle-for-well-defined-functional-software-requirements" TargetMode="External"/><Relationship Id="rId5" Type="http://schemas.openxmlformats.org/officeDocument/2006/relationships/hyperlink" Target="http://searchsoftwarequality.techtarget.com/answer/Functional-and-nonfunctional-requirements" TargetMode="External"/><Relationship Id="rId4" Type="http://schemas.openxmlformats.org/officeDocument/2006/relationships/hyperlink" Target="http://www.lessons-from-history.com/node/83"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n.wikipedia.org/wiki/Accuracy_and_precision"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Book: Advanced Software Testing - Vol. 1 - Guide to the ISTQB Advanced Certification as an Advanced Test Analyst [2008]</a:t>
            </a:r>
          </a:p>
          <a:p>
            <a:endParaRPr lang="en-US" dirty="0" smtClean="0"/>
          </a:p>
          <a:p>
            <a:r>
              <a:rPr lang="en-US" dirty="0" smtClean="0"/>
              <a:t>ISTQB - Advanced Level Syllabus 2007 - section 5. Testing of Software Characteristics </a:t>
            </a:r>
          </a:p>
          <a:p>
            <a:endParaRPr lang="en-US" dirty="0" smtClean="0"/>
          </a:p>
          <a:p>
            <a:r>
              <a:rPr lang="en-US" dirty="0" smtClean="0"/>
              <a:t>Book: Software Testing,  Ron Patton [2005] - Chapter 11.  Usability Testing</a:t>
            </a:r>
          </a:p>
          <a:p>
            <a:endParaRPr lang="en-US" dirty="0" smtClean="0"/>
          </a:p>
          <a:p>
            <a:r>
              <a:rPr lang="en-US" dirty="0" smtClean="0"/>
              <a:t>Google</a:t>
            </a:r>
            <a:r>
              <a:rPr lang="en-US" baseline="0" dirty="0" smtClean="0"/>
              <a:t> </a:t>
            </a:r>
            <a:r>
              <a:rPr lang="en-US" dirty="0" smtClean="0">
                <a:sym typeface="Wingdings" pitchFamily="2" charset="2"/>
              </a:rPr>
              <a:t></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3</a:t>
            </a:fld>
            <a:endParaRPr lang="en-US" dirty="0"/>
          </a:p>
        </p:txBody>
      </p:sp>
    </p:spTree>
    <p:extLst>
      <p:ext uri="{BB962C8B-B14F-4D97-AF65-F5344CB8AC3E}">
        <p14:creationId xmlns:p14="http://schemas.microsoft.com/office/powerpoint/2010/main" val="2673470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http://www.microsoft.com/windows/compatibility/windows-7/en-us/default.aspx</a:t>
            </a:r>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21</a:t>
            </a:fld>
            <a:endParaRPr lang="en-US" dirty="0"/>
          </a:p>
        </p:txBody>
      </p:sp>
    </p:spTree>
    <p:extLst>
      <p:ext uri="{BB962C8B-B14F-4D97-AF65-F5344CB8AC3E}">
        <p14:creationId xmlns:p14="http://schemas.microsoft.com/office/powerpoint/2010/main" val="609504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24</a:t>
            </a:fld>
            <a:endParaRPr lang="en-US" dirty="0"/>
          </a:p>
        </p:txBody>
      </p:sp>
    </p:spTree>
    <p:extLst>
      <p:ext uri="{BB962C8B-B14F-4D97-AF65-F5344CB8AC3E}">
        <p14:creationId xmlns:p14="http://schemas.microsoft.com/office/powerpoint/2010/main" val="2506121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Interoperability relates to how different software systems interact with each other. Software with good interoperability characteristics can be integrated easily with a number of other systems without requiring major changes.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 number of changes and the effort required to perform those changes may be used as a </a:t>
            </a:r>
            <a:r>
              <a:rPr lang="en-US" sz="1200" b="1" i="0" kern="1200" dirty="0" smtClean="0">
                <a:solidFill>
                  <a:schemeClr val="tx1"/>
                </a:solidFill>
                <a:latin typeface="+mn-lt"/>
                <a:ea typeface="+mn-ea"/>
                <a:cs typeface="+mn-cs"/>
              </a:rPr>
              <a:t>measure of interoperability</a:t>
            </a:r>
            <a:r>
              <a:rPr lang="en-US" sz="1200" b="0" i="0" kern="1200" dirty="0" smtClean="0">
                <a:solidFill>
                  <a:schemeClr val="tx1"/>
                </a:solidFill>
                <a:latin typeface="+mn-lt"/>
                <a:ea typeface="+mn-ea"/>
                <a:cs typeface="+mn-cs"/>
              </a:rPr>
              <a:t>.</a:t>
            </a:r>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25</a:t>
            </a:fld>
            <a:endParaRPr lang="en-US" dirty="0"/>
          </a:p>
        </p:txBody>
      </p:sp>
    </p:spTree>
    <p:extLst>
      <p:ext uri="{BB962C8B-B14F-4D97-AF65-F5344CB8AC3E}">
        <p14:creationId xmlns:p14="http://schemas.microsoft.com/office/powerpoint/2010/main" val="295339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u="sng" kern="1200" dirty="0" smtClean="0">
                <a:solidFill>
                  <a:schemeClr val="tx1"/>
                </a:solidFill>
                <a:effectLst/>
                <a:latin typeface="+mn-lt"/>
                <a:ea typeface="+mn-ea"/>
                <a:cs typeface="+mn-cs"/>
                <a:hlinkClick r:id="rId3" tooltip="http://www.w3.org/TR/WCAG10/"/>
              </a:rPr>
              <a:t>http://www.w3.org/TR/WCAG10/</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tooltip="http://www.w3.org/WAI/"/>
              </a:rPr>
              <a:t>http://www.w3.org/WAI/</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5" tooltip="http://www.bbc.co.uk/guidelines/futuremedia/accessibility/"/>
              </a:rPr>
              <a:t>http://www.bbc.co.uk/guidelines/futuremedia/accessibility/</a:t>
            </a:r>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26</a:t>
            </a:fld>
            <a:endParaRPr lang="en-US" dirty="0"/>
          </a:p>
        </p:txBody>
      </p:sp>
    </p:spTree>
    <p:extLst>
      <p:ext uri="{BB962C8B-B14F-4D97-AF65-F5344CB8AC3E}">
        <p14:creationId xmlns:p14="http://schemas.microsoft.com/office/powerpoint/2010/main" val="3758214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27</a:t>
            </a:fld>
            <a:endParaRPr lang="en-US" dirty="0"/>
          </a:p>
        </p:txBody>
      </p:sp>
    </p:spTree>
    <p:extLst>
      <p:ext uri="{BB962C8B-B14F-4D97-AF65-F5344CB8AC3E}">
        <p14:creationId xmlns:p14="http://schemas.microsoft.com/office/powerpoint/2010/main" val="1297345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r-FR" sz="1200" kern="1200" dirty="0" smtClean="0">
                <a:solidFill>
                  <a:schemeClr val="tx1"/>
                </a:solidFill>
                <a:latin typeface="+mn-lt"/>
                <a:ea typeface="+mn-ea"/>
                <a:cs typeface="+mn-cs"/>
              </a:rPr>
              <a:t>http://wave.webaim.org/ </a:t>
            </a:r>
            <a:endParaRPr lang="bg-BG"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(wikipedia.org; google.bg; abv.bg; etc.)</a:t>
            </a:r>
            <a:endParaRPr lang="bg-BG" sz="1200" kern="1200" dirty="0" smtClean="0">
              <a:solidFill>
                <a:schemeClr val="tx1"/>
              </a:solidFill>
              <a:latin typeface="+mn-lt"/>
              <a:ea typeface="+mn-ea"/>
              <a:cs typeface="+mn-cs"/>
            </a:endParaRPr>
          </a:p>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29</a:t>
            </a:fld>
            <a:endParaRPr lang="en-US" dirty="0"/>
          </a:p>
        </p:txBody>
      </p:sp>
    </p:spTree>
    <p:extLst>
      <p:ext uri="{BB962C8B-B14F-4D97-AF65-F5344CB8AC3E}">
        <p14:creationId xmlns:p14="http://schemas.microsoft.com/office/powerpoint/2010/main" val="3359288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http://www.groovemanifesto.net/articles/article.php?porn=usability/101</a:t>
            </a:r>
            <a:endParaRPr lang="en-US" dirty="0" smtClean="0"/>
          </a:p>
          <a:p>
            <a:endParaRPr lang="en-US" dirty="0" smtClean="0"/>
          </a:p>
          <a:p>
            <a:r>
              <a:rPr lang="en-US" dirty="0" smtClean="0">
                <a:hlinkClick r:id="rId4"/>
              </a:rPr>
              <a:t>http://www.useit.com/alertbox/</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30</a:t>
            </a:fld>
            <a:endParaRPr lang="en-US" dirty="0"/>
          </a:p>
        </p:txBody>
      </p:sp>
    </p:spTree>
    <p:extLst>
      <p:ext uri="{BB962C8B-B14F-4D97-AF65-F5344CB8AC3E}">
        <p14:creationId xmlns:p14="http://schemas.microsoft.com/office/powerpoint/2010/main" val="16380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functional requirements specify what the product must do. They relate to the actions that the product must carry out in order to satisfy the fundamental reasons for its existence. </a:t>
            </a:r>
          </a:p>
          <a:p>
            <a:endParaRPr lang="en-US" sz="1200" b="0" i="0" kern="1200" dirty="0" smtClean="0">
              <a:solidFill>
                <a:schemeClr val="tx1"/>
              </a:solidFill>
              <a:effectLst/>
              <a:latin typeface="+mn-lt"/>
              <a:ea typeface="+mn-ea"/>
              <a:cs typeface="+mn-cs"/>
              <a:hlinkClick r:id="rId3"/>
            </a:endParaRPr>
          </a:p>
          <a:p>
            <a:r>
              <a:rPr lang="en-US" sz="1200" b="0" i="0" kern="1200" dirty="0" smtClean="0">
                <a:solidFill>
                  <a:schemeClr val="tx1"/>
                </a:solidFill>
                <a:effectLst/>
                <a:latin typeface="+mn-lt"/>
                <a:ea typeface="+mn-ea"/>
                <a:cs typeface="+mn-cs"/>
              </a:rPr>
              <a:t>Nonfunctional requirements are the properties that your product must have. Think of these properties as the characteristics or qualities that make the product attractive, or usable, or fast, or reliable.</a:t>
            </a:r>
            <a:endParaRPr lang="en-US" dirty="0" smtClean="0">
              <a:hlinkClick r:id=""/>
            </a:endParaRPr>
          </a:p>
          <a:p>
            <a:endParaRPr lang="en-US" dirty="0" smtClean="0">
              <a:hlinkClick r:id=""/>
            </a:endParaRPr>
          </a:p>
          <a:p>
            <a:r>
              <a:rPr lang="en-US" sz="1200" b="0" i="0" u="none" strike="noStrike" kern="1200" dirty="0" smtClean="0">
                <a:solidFill>
                  <a:schemeClr val="tx1"/>
                </a:solidFill>
                <a:effectLst/>
                <a:latin typeface="+mn-lt"/>
                <a:ea typeface="+mn-ea"/>
                <a:cs typeface="+mn-cs"/>
              </a:rPr>
              <a:t>Typical functional requirements are:</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u="none" strike="noStrike" kern="1200" dirty="0" smtClean="0">
                <a:solidFill>
                  <a:schemeClr val="tx1"/>
                </a:solidFill>
                <a:effectLst/>
                <a:latin typeface="+mn-lt"/>
                <a:ea typeface="+mn-ea"/>
                <a:cs typeface="+mn-cs"/>
              </a:rPr>
              <a:t>Business Rules</a:t>
            </a:r>
          </a:p>
          <a:p>
            <a:r>
              <a:rPr lang="en-US" sz="1200" b="0" i="0" u="none" strike="noStrike" kern="1200" dirty="0" smtClean="0">
                <a:solidFill>
                  <a:schemeClr val="tx1"/>
                </a:solidFill>
                <a:effectLst/>
                <a:latin typeface="+mn-lt"/>
                <a:ea typeface="+mn-ea"/>
                <a:cs typeface="+mn-cs"/>
              </a:rPr>
              <a:t>Transaction corrections, adjustments, cancellations</a:t>
            </a:r>
          </a:p>
          <a:p>
            <a:r>
              <a:rPr lang="en-US" sz="1200" b="0" i="0" u="none" strike="noStrike" kern="1200" dirty="0" smtClean="0">
                <a:solidFill>
                  <a:schemeClr val="tx1"/>
                </a:solidFill>
                <a:effectLst/>
                <a:latin typeface="+mn-lt"/>
                <a:ea typeface="+mn-ea"/>
                <a:cs typeface="+mn-cs"/>
              </a:rPr>
              <a:t>Administrative functions</a:t>
            </a:r>
          </a:p>
          <a:p>
            <a:r>
              <a:rPr lang="en-US" sz="1200" b="0" i="0" u="none" strike="noStrike" kern="1200" dirty="0" smtClean="0">
                <a:solidFill>
                  <a:schemeClr val="tx1"/>
                </a:solidFill>
                <a:effectLst/>
                <a:latin typeface="+mn-lt"/>
                <a:ea typeface="+mn-ea"/>
                <a:cs typeface="+mn-cs"/>
              </a:rPr>
              <a:t>Authentication</a:t>
            </a:r>
          </a:p>
          <a:p>
            <a:r>
              <a:rPr lang="en-US" sz="1200" b="0" i="0" u="none" strike="noStrike" kern="1200" dirty="0" smtClean="0">
                <a:solidFill>
                  <a:schemeClr val="tx1"/>
                </a:solidFill>
                <a:effectLst/>
                <a:latin typeface="+mn-lt"/>
                <a:ea typeface="+mn-ea"/>
                <a:cs typeface="+mn-cs"/>
              </a:rPr>
              <a:t>Authorization –functions user is delegated to perform</a:t>
            </a:r>
          </a:p>
          <a:p>
            <a:r>
              <a:rPr lang="en-US" sz="1200" b="0" i="0" u="none" strike="noStrike" kern="1200" dirty="0" smtClean="0">
                <a:solidFill>
                  <a:schemeClr val="tx1"/>
                </a:solidFill>
                <a:effectLst/>
                <a:latin typeface="+mn-lt"/>
                <a:ea typeface="+mn-ea"/>
                <a:cs typeface="+mn-cs"/>
              </a:rPr>
              <a:t>Audit Tracking </a:t>
            </a:r>
          </a:p>
          <a:p>
            <a:r>
              <a:rPr lang="en-US" sz="1200" b="0" i="0" u="none" strike="noStrike" kern="1200" dirty="0" smtClean="0">
                <a:solidFill>
                  <a:schemeClr val="tx1"/>
                </a:solidFill>
                <a:effectLst/>
                <a:latin typeface="+mn-lt"/>
                <a:ea typeface="+mn-ea"/>
                <a:cs typeface="+mn-cs"/>
              </a:rPr>
              <a:t>External Interfaces</a:t>
            </a:r>
          </a:p>
          <a:p>
            <a:r>
              <a:rPr lang="en-US" sz="1200" b="0" i="0" u="none" strike="noStrike" kern="1200" dirty="0" smtClean="0">
                <a:solidFill>
                  <a:schemeClr val="tx1"/>
                </a:solidFill>
                <a:effectLst/>
                <a:latin typeface="+mn-lt"/>
                <a:ea typeface="+mn-ea"/>
                <a:cs typeface="+mn-cs"/>
              </a:rPr>
              <a:t>Certification Requirements</a:t>
            </a:r>
          </a:p>
          <a:p>
            <a:r>
              <a:rPr lang="en-US" sz="1200" b="0" i="0" u="none" strike="noStrike" kern="1200" dirty="0" smtClean="0">
                <a:solidFill>
                  <a:schemeClr val="tx1"/>
                </a:solidFill>
                <a:effectLst/>
                <a:latin typeface="+mn-lt"/>
                <a:ea typeface="+mn-ea"/>
                <a:cs typeface="+mn-cs"/>
              </a:rPr>
              <a:t>Reporting Requirements</a:t>
            </a:r>
          </a:p>
          <a:p>
            <a:r>
              <a:rPr lang="en-US" sz="1200" b="0" i="0" u="none" strike="noStrike" kern="1200" dirty="0" smtClean="0">
                <a:solidFill>
                  <a:schemeClr val="tx1"/>
                </a:solidFill>
                <a:effectLst/>
                <a:latin typeface="+mn-lt"/>
                <a:ea typeface="+mn-ea"/>
                <a:cs typeface="+mn-cs"/>
              </a:rPr>
              <a:t>Historical Data</a:t>
            </a:r>
          </a:p>
          <a:p>
            <a:r>
              <a:rPr lang="en-US" sz="1200" b="0" i="0" u="none" strike="noStrike" kern="1200" dirty="0" smtClean="0">
                <a:solidFill>
                  <a:schemeClr val="tx1"/>
                </a:solidFill>
                <a:effectLst/>
                <a:latin typeface="+mn-lt"/>
                <a:ea typeface="+mn-ea"/>
                <a:cs typeface="+mn-cs"/>
              </a:rPr>
              <a:t>Legal or Regulatory Requirements</a:t>
            </a:r>
          </a:p>
          <a:p>
            <a:endParaRPr lang="en-US" dirty="0" smtClean="0">
              <a:hlinkClick r:id=""/>
            </a:endParaRPr>
          </a:p>
          <a:p>
            <a:endParaRPr lang="en-US" dirty="0" smtClean="0">
              <a:hlinkClick r:id=""/>
            </a:endParaRPr>
          </a:p>
          <a:p>
            <a:r>
              <a:rPr lang="en-CA" sz="1200" b="0" i="0" u="none" strike="noStrike" kern="1200" dirty="0" smtClean="0">
                <a:solidFill>
                  <a:schemeClr val="tx1"/>
                </a:solidFill>
                <a:effectLst/>
                <a:latin typeface="+mn-lt"/>
                <a:ea typeface="+mn-ea"/>
                <a:cs typeface="+mn-cs"/>
              </a:rPr>
              <a:t/>
            </a:r>
            <a:br>
              <a:rPr lang="en-CA" sz="1200" b="0" i="0" u="none" strike="noStrike" kern="1200" dirty="0" smtClean="0">
                <a:solidFill>
                  <a:schemeClr val="tx1"/>
                </a:solidFill>
                <a:effectLst/>
                <a:latin typeface="+mn-lt"/>
                <a:ea typeface="+mn-ea"/>
                <a:cs typeface="+mn-cs"/>
              </a:rPr>
            </a:br>
            <a:r>
              <a:rPr lang="en-CA" sz="1200" b="0" i="0" u="none" strike="noStrike" kern="1200" dirty="0" smtClean="0">
                <a:solidFill>
                  <a:schemeClr val="tx1"/>
                </a:solidFill>
                <a:effectLst/>
                <a:latin typeface="+mn-lt"/>
                <a:ea typeface="+mn-ea"/>
                <a:cs typeface="+mn-cs"/>
              </a:rPr>
              <a:t>Typical non-functional requirements are:</a:t>
            </a:r>
          </a:p>
          <a:p>
            <a:r>
              <a:rPr lang="en-CA" sz="1200" b="0" i="0" u="none" strike="noStrike" kern="1200" dirty="0" smtClean="0">
                <a:solidFill>
                  <a:schemeClr val="tx1"/>
                </a:solidFill>
                <a:effectLst/>
                <a:latin typeface="+mn-lt"/>
                <a:ea typeface="+mn-ea"/>
                <a:cs typeface="+mn-cs"/>
              </a:rPr>
              <a:t>Performance - Response Time, Throughput, Utilization, Static Volumetric</a:t>
            </a:r>
          </a:p>
          <a:p>
            <a:r>
              <a:rPr lang="en-CA" sz="1200" b="0" i="0" u="none" strike="noStrike" kern="1200" dirty="0" smtClean="0">
                <a:solidFill>
                  <a:schemeClr val="tx1"/>
                </a:solidFill>
                <a:effectLst/>
                <a:latin typeface="+mn-lt"/>
                <a:ea typeface="+mn-ea"/>
                <a:cs typeface="+mn-cs"/>
              </a:rPr>
              <a:t>Scalability</a:t>
            </a:r>
          </a:p>
          <a:p>
            <a:r>
              <a:rPr lang="en-CA" sz="1200" b="0" i="0" u="none" strike="noStrike" kern="1200" dirty="0" smtClean="0">
                <a:solidFill>
                  <a:schemeClr val="tx1"/>
                </a:solidFill>
                <a:effectLst/>
                <a:latin typeface="+mn-lt"/>
                <a:ea typeface="+mn-ea"/>
                <a:cs typeface="+mn-cs"/>
              </a:rPr>
              <a:t>Capacity</a:t>
            </a:r>
          </a:p>
          <a:p>
            <a:r>
              <a:rPr lang="en-CA" sz="1200" b="0" i="0" u="none" strike="noStrike" kern="1200" dirty="0" smtClean="0">
                <a:solidFill>
                  <a:schemeClr val="tx1"/>
                </a:solidFill>
                <a:effectLst/>
                <a:latin typeface="+mn-lt"/>
                <a:ea typeface="+mn-ea"/>
                <a:cs typeface="+mn-cs"/>
              </a:rPr>
              <a:t>Availability</a:t>
            </a:r>
          </a:p>
          <a:p>
            <a:r>
              <a:rPr lang="en-CA" sz="1200" b="0" i="0" u="none" strike="noStrike" kern="1200" dirty="0" smtClean="0">
                <a:solidFill>
                  <a:schemeClr val="tx1"/>
                </a:solidFill>
                <a:effectLst/>
                <a:latin typeface="+mn-lt"/>
                <a:ea typeface="+mn-ea"/>
                <a:cs typeface="+mn-cs"/>
              </a:rPr>
              <a:t>Reliability</a:t>
            </a:r>
          </a:p>
          <a:p>
            <a:r>
              <a:rPr lang="en-CA" sz="1200" b="0" i="0" u="none" strike="noStrike" kern="1200" dirty="0" smtClean="0">
                <a:solidFill>
                  <a:schemeClr val="tx1"/>
                </a:solidFill>
                <a:effectLst/>
                <a:latin typeface="+mn-lt"/>
                <a:ea typeface="+mn-ea"/>
                <a:cs typeface="+mn-cs"/>
              </a:rPr>
              <a:t>Recoverability</a:t>
            </a:r>
          </a:p>
          <a:p>
            <a:r>
              <a:rPr lang="en-CA" sz="1200" b="0" i="0" u="none" strike="noStrike" kern="1200" dirty="0" smtClean="0">
                <a:solidFill>
                  <a:schemeClr val="tx1"/>
                </a:solidFill>
                <a:effectLst/>
                <a:latin typeface="+mn-lt"/>
                <a:ea typeface="+mn-ea"/>
                <a:cs typeface="+mn-cs"/>
              </a:rPr>
              <a:t>Maintainability</a:t>
            </a:r>
          </a:p>
          <a:p>
            <a:r>
              <a:rPr lang="en-CA" sz="1200" b="0" i="0" u="none" strike="noStrike" kern="1200" dirty="0" smtClean="0">
                <a:solidFill>
                  <a:schemeClr val="tx1"/>
                </a:solidFill>
                <a:effectLst/>
                <a:latin typeface="+mn-lt"/>
                <a:ea typeface="+mn-ea"/>
                <a:cs typeface="+mn-cs"/>
              </a:rPr>
              <a:t>Serviceability</a:t>
            </a:r>
          </a:p>
          <a:p>
            <a:r>
              <a:rPr lang="en-CA" sz="1200" b="0" i="0" u="none" strike="noStrike" kern="1200" dirty="0" smtClean="0">
                <a:solidFill>
                  <a:schemeClr val="tx1"/>
                </a:solidFill>
                <a:effectLst/>
                <a:latin typeface="+mn-lt"/>
                <a:ea typeface="+mn-ea"/>
                <a:cs typeface="+mn-cs"/>
              </a:rPr>
              <a:t>Security</a:t>
            </a:r>
          </a:p>
          <a:p>
            <a:r>
              <a:rPr lang="en-CA" sz="1200" b="0" i="0" u="none" strike="noStrike" kern="1200" dirty="0" smtClean="0">
                <a:solidFill>
                  <a:schemeClr val="tx1"/>
                </a:solidFill>
                <a:effectLst/>
                <a:latin typeface="+mn-lt"/>
                <a:ea typeface="+mn-ea"/>
                <a:cs typeface="+mn-cs"/>
              </a:rPr>
              <a:t>Regulatory</a:t>
            </a:r>
          </a:p>
          <a:p>
            <a:r>
              <a:rPr lang="en-CA" sz="1200" b="0" i="0" u="none" strike="noStrike" kern="1200" dirty="0" smtClean="0">
                <a:solidFill>
                  <a:schemeClr val="tx1"/>
                </a:solidFill>
                <a:effectLst/>
                <a:latin typeface="+mn-lt"/>
                <a:ea typeface="+mn-ea"/>
                <a:cs typeface="+mn-cs"/>
              </a:rPr>
              <a:t>Manageability</a:t>
            </a:r>
          </a:p>
          <a:p>
            <a:r>
              <a:rPr lang="en-CA" sz="1200" b="0" i="0" u="none" strike="noStrike" kern="1200" dirty="0" smtClean="0">
                <a:solidFill>
                  <a:schemeClr val="tx1"/>
                </a:solidFill>
                <a:effectLst/>
                <a:latin typeface="+mn-lt"/>
                <a:ea typeface="+mn-ea"/>
                <a:cs typeface="+mn-cs"/>
              </a:rPr>
              <a:t>Environmental</a:t>
            </a:r>
          </a:p>
          <a:p>
            <a:r>
              <a:rPr lang="en-CA" sz="1200" b="0" i="0" u="none" strike="noStrike" kern="1200" dirty="0" smtClean="0">
                <a:solidFill>
                  <a:schemeClr val="tx1"/>
                </a:solidFill>
                <a:effectLst/>
                <a:latin typeface="+mn-lt"/>
                <a:ea typeface="+mn-ea"/>
                <a:cs typeface="+mn-cs"/>
              </a:rPr>
              <a:t>Data Integrity</a:t>
            </a:r>
          </a:p>
          <a:p>
            <a:r>
              <a:rPr lang="en-CA" sz="1200" b="0" i="0" u="none" strike="noStrike" kern="1200" dirty="0" smtClean="0">
                <a:solidFill>
                  <a:schemeClr val="tx1"/>
                </a:solidFill>
                <a:effectLst/>
                <a:latin typeface="+mn-lt"/>
                <a:ea typeface="+mn-ea"/>
                <a:cs typeface="+mn-cs"/>
              </a:rPr>
              <a:t>Usability</a:t>
            </a:r>
          </a:p>
          <a:p>
            <a:r>
              <a:rPr lang="en-CA" sz="1200" b="0" i="0" u="none" strike="noStrike" kern="1200" dirty="0" smtClean="0">
                <a:solidFill>
                  <a:schemeClr val="tx1"/>
                </a:solidFill>
                <a:effectLst/>
                <a:latin typeface="+mn-lt"/>
                <a:ea typeface="+mn-ea"/>
                <a:cs typeface="+mn-cs"/>
              </a:rPr>
              <a:t>Interoperability  </a:t>
            </a:r>
          </a:p>
          <a:p>
            <a:endParaRPr lang="en-US" dirty="0" smtClean="0">
              <a:hlinkClick r:id=""/>
            </a:endParaRPr>
          </a:p>
          <a:p>
            <a:r>
              <a:rPr lang="en-US" dirty="0" smtClean="0">
                <a:hlinkClick r:id=""/>
              </a:rPr>
              <a:t>http://searchsoftwarequality.techtarget.com/answer/Differentiating-between-Functional-and-Nonfunctional-Requirements</a:t>
            </a:r>
            <a:endParaRPr lang="en-US" dirty="0" smtClean="0"/>
          </a:p>
          <a:p>
            <a:endParaRPr lang="en-US" dirty="0" smtClean="0">
              <a:hlinkClick r:id="rId4"/>
            </a:endParaRPr>
          </a:p>
          <a:p>
            <a:r>
              <a:rPr lang="en-US" dirty="0" smtClean="0">
                <a:hlinkClick r:id="rId5"/>
              </a:rPr>
              <a:t>http://searchsoftwarequality.techtarget.com/answer/Functional-and-nonfunctional-requirements</a:t>
            </a:r>
            <a:endParaRPr lang="en-US" dirty="0" smtClean="0">
              <a:hlinkClick r:id=""/>
            </a:endParaRPr>
          </a:p>
          <a:p>
            <a:endParaRPr lang="en-US" dirty="0" smtClean="0">
              <a:hlinkClick r:id=""/>
            </a:endParaRPr>
          </a:p>
          <a:p>
            <a:r>
              <a:rPr lang="en-US" dirty="0" smtClean="0">
                <a:hlinkClick r:id="rId6"/>
              </a:rPr>
              <a:t>http://searchsoftwarequality.techtarget.com/tip/The-Pareto-principle-for-well-defined-functional-software-requirements</a:t>
            </a:r>
            <a:endParaRPr lang="en-US" dirty="0" smtClean="0">
              <a:hlinkClick r:id=""/>
            </a:endParaRPr>
          </a:p>
          <a:p>
            <a:endParaRPr lang="en-US" dirty="0" smtClean="0">
              <a:hlinkClick r:id=""/>
            </a:endParaRPr>
          </a:p>
          <a:p>
            <a:r>
              <a:rPr lang="en-US" dirty="0" smtClean="0">
                <a:hlinkClick r:id=""/>
              </a:rPr>
              <a:t>http://www.lessons-from-history.com/node/83</a:t>
            </a:r>
            <a:endParaRPr lang="en-US" dirty="0" smtClean="0"/>
          </a:p>
          <a:p>
            <a:endParaRPr lang="en-US" dirty="0" smtClean="0"/>
          </a:p>
          <a:p>
            <a:endParaRPr lang="en-US" dirty="0" smtClean="0"/>
          </a:p>
          <a:p>
            <a:pPr fontAlgn="base"/>
            <a:r>
              <a:rPr lang="en-US" sz="1200" b="0" i="0" kern="1200" dirty="0" smtClean="0">
                <a:solidFill>
                  <a:schemeClr val="tx1"/>
                </a:solidFill>
                <a:effectLst/>
                <a:latin typeface="+mn-lt"/>
                <a:ea typeface="+mn-ea"/>
                <a:cs typeface="+mn-cs"/>
              </a:rPr>
              <a:t>Basically, functional requirements directly support the user requirements by describing the "processing" of the information or materials as inputs or outputs. </a:t>
            </a:r>
          </a:p>
          <a:p>
            <a:pPr fontAlgn="base"/>
            <a:r>
              <a:rPr lang="en-US" sz="1200" b="0" i="0" kern="1200" dirty="0" smtClean="0">
                <a:solidFill>
                  <a:schemeClr val="tx1"/>
                </a:solidFill>
                <a:effectLst/>
                <a:latin typeface="+mn-lt"/>
                <a:ea typeface="+mn-ea"/>
                <a:cs typeface="+mn-cs"/>
              </a:rPr>
              <a:t>Nonfunctional requirements generally support all users in that they describe the business standards and the business environment, as well as the overall user's experience (user attributes).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Functional</a:t>
            </a:r>
          </a:p>
          <a:p>
            <a:r>
              <a:rPr lang="en-US" sz="1200" b="0" i="0" kern="1200" dirty="0" smtClean="0">
                <a:solidFill>
                  <a:schemeClr val="tx1"/>
                </a:solidFill>
                <a:effectLst/>
                <a:latin typeface="+mn-lt"/>
                <a:ea typeface="+mn-ea"/>
                <a:cs typeface="+mn-cs"/>
              </a:rPr>
              <a:t>Product features</a:t>
            </a:r>
          </a:p>
          <a:p>
            <a:r>
              <a:rPr lang="en-US" sz="1200" b="0" i="0" kern="1200" dirty="0" smtClean="0">
                <a:solidFill>
                  <a:schemeClr val="tx1"/>
                </a:solidFill>
                <a:effectLst/>
                <a:latin typeface="+mn-lt"/>
                <a:ea typeface="+mn-ea"/>
                <a:cs typeface="+mn-cs"/>
              </a:rPr>
              <a:t>Describe the work that is done</a:t>
            </a:r>
          </a:p>
          <a:p>
            <a:r>
              <a:rPr lang="en-US" sz="1200" b="0" i="0" kern="1200" dirty="0" smtClean="0">
                <a:solidFill>
                  <a:schemeClr val="tx1"/>
                </a:solidFill>
                <a:effectLst/>
                <a:latin typeface="+mn-lt"/>
                <a:ea typeface="+mn-ea"/>
                <a:cs typeface="+mn-cs"/>
              </a:rPr>
              <a:t>Describe the actions with which the work is concerned</a:t>
            </a:r>
          </a:p>
          <a:p>
            <a:r>
              <a:rPr lang="en-US" sz="1200" b="0" i="0" kern="1200" dirty="0" smtClean="0">
                <a:solidFill>
                  <a:schemeClr val="tx1"/>
                </a:solidFill>
                <a:effectLst/>
                <a:latin typeface="+mn-lt"/>
                <a:ea typeface="+mn-ea"/>
                <a:cs typeface="+mn-cs"/>
              </a:rPr>
              <a:t>Characterized by verbs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Nonfunctional</a:t>
            </a:r>
          </a:p>
          <a:p>
            <a:r>
              <a:rPr lang="en-US" sz="1200" b="0" i="0" kern="1200" dirty="0" smtClean="0">
                <a:solidFill>
                  <a:schemeClr val="tx1"/>
                </a:solidFill>
                <a:effectLst/>
                <a:latin typeface="+mn-lt"/>
                <a:ea typeface="+mn-ea"/>
                <a:cs typeface="+mn-cs"/>
              </a:rPr>
              <a:t>Product properties</a:t>
            </a:r>
          </a:p>
          <a:p>
            <a:r>
              <a:rPr lang="en-US" sz="1200" b="0" i="0" kern="1200" dirty="0" smtClean="0">
                <a:solidFill>
                  <a:schemeClr val="tx1"/>
                </a:solidFill>
                <a:effectLst/>
                <a:latin typeface="+mn-lt"/>
                <a:ea typeface="+mn-ea"/>
                <a:cs typeface="+mn-cs"/>
              </a:rPr>
              <a:t>Describe the character of the work</a:t>
            </a:r>
          </a:p>
          <a:p>
            <a:r>
              <a:rPr lang="en-US" sz="1200" b="0" i="0" kern="1200" dirty="0" smtClean="0">
                <a:solidFill>
                  <a:schemeClr val="tx1"/>
                </a:solidFill>
                <a:effectLst/>
                <a:latin typeface="+mn-lt"/>
                <a:ea typeface="+mn-ea"/>
                <a:cs typeface="+mn-cs"/>
              </a:rPr>
              <a:t>Describe the experience of the user while doing the work</a:t>
            </a:r>
          </a:p>
          <a:p>
            <a:r>
              <a:rPr lang="en-US" sz="1200" b="0" i="0" kern="1200" dirty="0" smtClean="0">
                <a:solidFill>
                  <a:schemeClr val="tx1"/>
                </a:solidFill>
                <a:effectLst/>
                <a:latin typeface="+mn-lt"/>
                <a:ea typeface="+mn-ea"/>
                <a:cs typeface="+mn-cs"/>
              </a:rPr>
              <a:t>Characterized by adjectives</a:t>
            </a:r>
          </a:p>
        </p:txBody>
      </p:sp>
      <p:sp>
        <p:nvSpPr>
          <p:cNvPr id="4" name="Slide Number Placeholder 3"/>
          <p:cNvSpPr>
            <a:spLocks noGrp="1"/>
          </p:cNvSpPr>
          <p:nvPr>
            <p:ph type="sldNum" sz="quarter" idx="10"/>
          </p:nvPr>
        </p:nvSpPr>
        <p:spPr/>
        <p:txBody>
          <a:bodyPr/>
          <a:lstStyle/>
          <a:p>
            <a:fld id="{6FB4F6EA-423E-42DF-9292-215E7D886C4E}" type="slidenum">
              <a:rPr lang="en-US" smtClean="0"/>
              <a:pPr/>
              <a:t>6</a:t>
            </a:fld>
            <a:endParaRPr lang="en-US" dirty="0"/>
          </a:p>
        </p:txBody>
      </p:sp>
    </p:spTree>
    <p:extLst>
      <p:ext uri="{BB962C8B-B14F-4D97-AF65-F5344CB8AC3E}">
        <p14:creationId xmlns:p14="http://schemas.microsoft.com/office/powerpoint/2010/main" val="1965015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10</a:t>
            </a:fld>
            <a:endParaRPr lang="en-US" dirty="0"/>
          </a:p>
        </p:txBody>
      </p:sp>
    </p:spTree>
    <p:extLst>
      <p:ext uri="{BB962C8B-B14F-4D97-AF65-F5344CB8AC3E}">
        <p14:creationId xmlns:p14="http://schemas.microsoft.com/office/powerpoint/2010/main" val="2167657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hlinkClick r:id="rId3"/>
              </a:rPr>
              <a:t>http://en.wikipedia.org/wiki/Accuracy_and_precision</a:t>
            </a:r>
            <a:endParaRPr lang="bg-BG" dirty="0" smtClean="0"/>
          </a:p>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12</a:t>
            </a:fld>
            <a:endParaRPr lang="en-US" dirty="0"/>
          </a:p>
        </p:txBody>
      </p:sp>
    </p:spTree>
    <p:extLst>
      <p:ext uri="{BB962C8B-B14F-4D97-AF65-F5344CB8AC3E}">
        <p14:creationId xmlns:p14="http://schemas.microsoft.com/office/powerpoint/2010/main" val="2835100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15</a:t>
            </a:fld>
            <a:endParaRPr lang="en-US" dirty="0"/>
          </a:p>
        </p:txBody>
      </p:sp>
    </p:spTree>
    <p:extLst>
      <p:ext uri="{BB962C8B-B14F-4D97-AF65-F5344CB8AC3E}">
        <p14:creationId xmlns:p14="http://schemas.microsoft.com/office/powerpoint/2010/main" val="234682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Example: </a:t>
            </a:r>
            <a:r>
              <a:rPr lang="fr-FR" sz="1200" kern="1200" dirty="0" smtClean="0">
                <a:solidFill>
                  <a:schemeClr val="tx1"/>
                </a:solidFill>
                <a:latin typeface="+mn-lt"/>
                <a:ea typeface="+mn-ea"/>
                <a:cs typeface="+mn-cs"/>
              </a:rPr>
              <a:t>http://bgkredit.net/calculators/calculator_1.php</a:t>
            </a:r>
            <a:endParaRPr lang="bg-BG" sz="1200" kern="1200" dirty="0" smtClean="0">
              <a:solidFill>
                <a:schemeClr val="tx1"/>
              </a:solidFill>
              <a:latin typeface="+mn-lt"/>
              <a:ea typeface="+mn-ea"/>
              <a:cs typeface="+mn-cs"/>
            </a:endParaRPr>
          </a:p>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16</a:t>
            </a:fld>
            <a:endParaRPr lang="en-US" dirty="0"/>
          </a:p>
        </p:txBody>
      </p:sp>
    </p:spTree>
    <p:extLst>
      <p:ext uri="{BB962C8B-B14F-4D97-AF65-F5344CB8AC3E}">
        <p14:creationId xmlns:p14="http://schemas.microsoft.com/office/powerpoint/2010/main" val="1903907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taken from </a:t>
            </a:r>
            <a:r>
              <a:rPr lang="en-US" b="1" dirty="0" smtClean="0"/>
              <a:t>Advanced Software Testing - Vol. 1 - Guide to the ISTQB Advanced Certification as an Advanced Test Analyst [2008]</a:t>
            </a:r>
            <a:endParaRPr lang="en-US" b="1"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17</a:t>
            </a:fld>
            <a:endParaRPr lang="en-US" dirty="0"/>
          </a:p>
        </p:txBody>
      </p:sp>
    </p:spTree>
    <p:extLst>
      <p:ext uri="{BB962C8B-B14F-4D97-AF65-F5344CB8AC3E}">
        <p14:creationId xmlns:p14="http://schemas.microsoft.com/office/powerpoint/2010/main" val="2035080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Example taken from </a:t>
            </a:r>
            <a:r>
              <a:rPr lang="en-US" b="1" dirty="0" smtClean="0"/>
              <a:t>Advanced Software Testing - Vol. 1 - Guide to the ISTQB Advanced Certification as an Advanced Test Analyst [2008]</a:t>
            </a:r>
          </a:p>
        </p:txBody>
      </p:sp>
      <p:sp>
        <p:nvSpPr>
          <p:cNvPr id="4" name="Slide Number Placeholder 3"/>
          <p:cNvSpPr>
            <a:spLocks noGrp="1"/>
          </p:cNvSpPr>
          <p:nvPr>
            <p:ph type="sldNum" sz="quarter" idx="10"/>
          </p:nvPr>
        </p:nvSpPr>
        <p:spPr/>
        <p:txBody>
          <a:bodyPr/>
          <a:lstStyle/>
          <a:p>
            <a:fld id="{6FB4F6EA-423E-42DF-9292-215E7D886C4E}" type="slidenum">
              <a:rPr lang="en-US" smtClean="0"/>
              <a:pPr/>
              <a:t>18</a:t>
            </a:fld>
            <a:endParaRPr lang="en-US" dirty="0"/>
          </a:p>
        </p:txBody>
      </p:sp>
    </p:spTree>
    <p:extLst>
      <p:ext uri="{BB962C8B-B14F-4D97-AF65-F5344CB8AC3E}">
        <p14:creationId xmlns:p14="http://schemas.microsoft.com/office/powerpoint/2010/main" val="601754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20</a:t>
            </a:fld>
            <a:endParaRPr lang="en-US" dirty="0"/>
          </a:p>
        </p:txBody>
      </p:sp>
    </p:spTree>
    <p:extLst>
      <p:ext uri="{BB962C8B-B14F-4D97-AF65-F5344CB8AC3E}">
        <p14:creationId xmlns:p14="http://schemas.microsoft.com/office/powerpoint/2010/main" val="651722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2"/>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extLst>
      <p:ext uri="{BB962C8B-B14F-4D97-AF65-F5344CB8AC3E}">
        <p14:creationId xmlns:p14="http://schemas.microsoft.com/office/powerpoint/2010/main" val="364876451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9349F3B1-A4DC-40F6-9810-29D4FA1A23CD}" type="slidenum">
              <a:rPr lang="en-US" smtClean="0"/>
              <a:pPr/>
              <a:t>‹#›</a:t>
            </a:fld>
            <a:endParaRPr lang="en-US"/>
          </a:p>
        </p:txBody>
      </p:sp>
    </p:spTree>
    <p:extLst>
      <p:ext uri="{BB962C8B-B14F-4D97-AF65-F5344CB8AC3E}">
        <p14:creationId xmlns:p14="http://schemas.microsoft.com/office/powerpoint/2010/main" val="421146980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2"/>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9349F3B1-A4DC-40F6-9810-29D4FA1A23CD}" type="slidenum">
              <a:rPr lang="en-US" smtClean="0"/>
              <a:pPr/>
              <a:t>‹#›</a:t>
            </a:fld>
            <a:endParaRPr lang="en-US"/>
          </a:p>
        </p:txBody>
      </p:sp>
    </p:spTree>
    <p:extLst>
      <p:ext uri="{BB962C8B-B14F-4D97-AF65-F5344CB8AC3E}">
        <p14:creationId xmlns:p14="http://schemas.microsoft.com/office/powerpoint/2010/main" val="3618792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extLst>
      <p:ext uri="{BB962C8B-B14F-4D97-AF65-F5344CB8AC3E}">
        <p14:creationId xmlns:p14="http://schemas.microsoft.com/office/powerpoint/2010/main" val="393418317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estions Slide">
    <p:spTree>
      <p:nvGrpSpPr>
        <p:cNvPr id="1" name=""/>
        <p:cNvGrpSpPr/>
        <p:nvPr/>
      </p:nvGrpSpPr>
      <p:grpSpPr>
        <a:xfrm>
          <a:off x="0" y="0"/>
          <a:ext cx="0" cy="0"/>
          <a:chOff x="0" y="0"/>
          <a:chExt cx="0" cy="0"/>
        </a:xfrm>
      </p:grpSpPr>
      <p:grpSp>
        <p:nvGrpSpPr>
          <p:cNvPr id="30" name="Group 29"/>
          <p:cNvGrpSpPr/>
          <p:nvPr/>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p:nvSpPr>
          <p:spPr>
            <a:xfrm flipH="1">
              <a:off x="3394421"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flipH="1">
              <a:off x="1350512" y="1528531"/>
              <a:ext cx="2008657"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p:nvSpPr>
          <p:spPr>
            <a:xfrm flipH="1">
              <a:off x="1538277" y="2175144"/>
              <a:ext cx="1816698"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p:nvSpPr>
          <p:spPr>
            <a:xfrm flipH="1">
              <a:off x="1660733" y="2421354"/>
              <a:ext cx="1697684"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p:nvSpPr>
          <p:spPr>
            <a:xfrm flipH="1">
              <a:off x="1448484" y="2878556"/>
              <a:ext cx="190883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p:nvSpPr>
          <p:spPr>
            <a:xfrm flipH="1">
              <a:off x="1636239" y="1946534"/>
              <a:ext cx="174759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p:nvSpPr>
          <p:spPr>
            <a:xfrm flipH="1">
              <a:off x="3402822"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p:nvSpPr>
          <p:spPr>
            <a:xfrm flipH="1">
              <a:off x="3389110" y="1523999"/>
              <a:ext cx="187428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p:nvSpPr>
          <p:spPr>
            <a:xfrm flipH="1">
              <a:off x="3398080"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p:nvSpPr>
        <p:spPr>
          <a:xfrm rot="9535351" flipH="1">
            <a:off x="923387"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p:nvSpPr>
        <p:spPr>
          <a:xfrm rot="16938170" flipH="1">
            <a:off x="4905823" y="1031967"/>
            <a:ext cx="859648"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p:nvSpPr>
        <p:spPr>
          <a:xfrm rot="19836951" flipH="1">
            <a:off x="7379011" y="1495156"/>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p:nvSpPr>
        <p:spPr>
          <a:xfrm rot="2233443" flipH="1">
            <a:off x="2139219" y="940067"/>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p:nvSpPr>
        <p:spPr>
          <a:xfrm rot="8530737" flipH="1">
            <a:off x="4757101"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p:nvSpPr>
        <p:spPr>
          <a:xfrm rot="12627025" flipH="1">
            <a:off x="2910498" y="4405709"/>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p:nvSpPr>
        <p:spPr>
          <a:xfrm rot="1186146" flipH="1">
            <a:off x="6185958"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p:nvSpPr>
        <p:spPr>
          <a:xfrm rot="19460650" flipH="1">
            <a:off x="3150207" y="1979503"/>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p:nvSpPr>
        <p:spPr>
          <a:xfrm rot="18277140" flipH="1">
            <a:off x="405235" y="3272338"/>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rot="18695734" flipH="1">
            <a:off x="3127408" y="5396301"/>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p:nvSpPr>
        <p:spPr>
          <a:xfrm rot="20840689" flipH="1">
            <a:off x="8186733" y="5517703"/>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p:nvSpPr>
        <p:spPr>
          <a:xfrm rot="15426793" flipH="1">
            <a:off x="1145826" y="4072255"/>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p:nvSpPr>
        <p:spPr>
          <a:xfrm rot="2086872" flipH="1">
            <a:off x="8330354" y="1359229"/>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2"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extLst>
      <p:ext uri="{BB962C8B-B14F-4D97-AF65-F5344CB8AC3E}">
        <p14:creationId xmlns:p14="http://schemas.microsoft.com/office/powerpoint/2010/main" val="305312859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Question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828800" y="152400"/>
            <a:ext cx="7086600" cy="9144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10" name="TextBox 9"/>
          <p:cNvSpPr txBox="1"/>
          <p:nvPr/>
        </p:nvSpPr>
        <p:spPr>
          <a:xfrm>
            <a:off x="1295400" y="2438402"/>
            <a:ext cx="6400800" cy="2097345"/>
          </a:xfrm>
          <a:prstGeom prst="rect">
            <a:avLst/>
          </a:prstGeom>
        </p:spPr>
        <p:txBody>
          <a:bodyPr anchor="ctr" anchorCtr="0"/>
          <a:lstStyle/>
          <a:p>
            <a:pPr marL="319088" marR="0" lvl="0" indent="-319088" algn="ctr" defTabSz="914400" rtl="0" eaLnBrk="0" fontAlgn="base" latinLnBrk="0" hangingPunct="0">
              <a:lnSpc>
                <a:spcPct val="100000"/>
              </a:lnSpc>
              <a:spcBef>
                <a:spcPct val="20000"/>
              </a:spcBef>
              <a:spcAft>
                <a:spcPct val="0"/>
              </a:spcAft>
              <a:buClr>
                <a:schemeClr val="accent5">
                  <a:lumMod val="40000"/>
                  <a:lumOff val="60000"/>
                </a:schemeClr>
              </a:buClr>
              <a:buSzPct val="70000"/>
              <a:buFont typeface="Wingdings 2" pitchFamily="18" charset="2"/>
              <a:buNone/>
              <a:tabLst/>
              <a:defRPr/>
            </a:pPr>
            <a:r>
              <a:rPr lang="en-US" sz="8000" b="1" kern="1200" dirty="0" smtClean="0">
                <a:solidFill>
                  <a:srgbClr val="E8FFC8"/>
                </a:solidFill>
                <a:effectLst>
                  <a:outerShdw blurRad="38100" dist="38100" dir="2700000" algn="tl">
                    <a:srgbClr val="000000">
                      <a:alpha val="43137"/>
                    </a:srgbClr>
                  </a:outerShdw>
                </a:effectLst>
                <a:latin typeface="+mn-lt"/>
                <a:ea typeface="+mn-ea"/>
                <a:cs typeface="+mn-cs"/>
              </a:rPr>
              <a:t>Questions?</a:t>
            </a:r>
          </a:p>
        </p:txBody>
      </p:sp>
    </p:spTree>
    <p:extLst>
      <p:ext uri="{BB962C8B-B14F-4D97-AF65-F5344CB8AC3E}">
        <p14:creationId xmlns:p14="http://schemas.microsoft.com/office/powerpoint/2010/main" val="4976794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6944208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0" y="63502"/>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0" y="247652"/>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a:ext>
            </a:extLst>
          </a:blip>
          <a:stretch>
            <a:fillRect/>
          </a:stretch>
        </p:blipFill>
        <p:spPr bwMode="auto">
          <a:xfrm>
            <a:off x="152400" y="228602"/>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40869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txStyles>
    <p:titleStyle>
      <a:lvl1pPr algn="r" rtl="0" eaLnBrk="1" fontAlgn="base" hangingPunct="1">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1" fontAlgn="base" hangingPunct="1">
        <a:spcBef>
          <a:spcPct val="0"/>
        </a:spcBef>
        <a:spcAft>
          <a:spcPct val="0"/>
        </a:spcAft>
        <a:defRPr sz="3000" b="1">
          <a:solidFill>
            <a:schemeClr val="tx2"/>
          </a:solidFill>
          <a:latin typeface="Corbel" pitchFamily="34" charset="0"/>
        </a:defRPr>
      </a:lvl2pPr>
      <a:lvl3pPr algn="r" rtl="0" eaLnBrk="1" fontAlgn="base" hangingPunct="1">
        <a:spcBef>
          <a:spcPct val="0"/>
        </a:spcBef>
        <a:spcAft>
          <a:spcPct val="0"/>
        </a:spcAft>
        <a:defRPr sz="3000" b="1">
          <a:solidFill>
            <a:schemeClr val="tx2"/>
          </a:solidFill>
          <a:latin typeface="Corbel" pitchFamily="34" charset="0"/>
        </a:defRPr>
      </a:lvl3pPr>
      <a:lvl4pPr algn="r" rtl="0" eaLnBrk="1" fontAlgn="base" hangingPunct="1">
        <a:spcBef>
          <a:spcPct val="0"/>
        </a:spcBef>
        <a:spcAft>
          <a:spcPct val="0"/>
        </a:spcAft>
        <a:defRPr sz="3000" b="1">
          <a:solidFill>
            <a:schemeClr val="tx2"/>
          </a:solidFill>
          <a:latin typeface="Corbel" pitchFamily="34" charset="0"/>
        </a:defRPr>
      </a:lvl4pPr>
      <a:lvl5pPr algn="r" rtl="0" eaLnBrk="1" fontAlgn="base" hangingPunct="1">
        <a:spcBef>
          <a:spcPct val="0"/>
        </a:spcBef>
        <a:spcAft>
          <a:spcPct val="0"/>
        </a:spcAft>
        <a:defRPr sz="3000" b="1">
          <a:solidFill>
            <a:schemeClr val="tx2"/>
          </a:solidFill>
          <a:latin typeface="Corbel" pitchFamily="34" charset="0"/>
        </a:defRPr>
      </a:lvl5pPr>
      <a:lvl6pPr marL="457200" algn="r" rtl="0" eaLnBrk="1" fontAlgn="base" hangingPunct="1">
        <a:spcBef>
          <a:spcPct val="0"/>
        </a:spcBef>
        <a:spcAft>
          <a:spcPct val="0"/>
        </a:spcAft>
        <a:defRPr sz="3000" b="1">
          <a:solidFill>
            <a:schemeClr val="tx2"/>
          </a:solidFill>
          <a:latin typeface="Corbel" pitchFamily="34" charset="0"/>
        </a:defRPr>
      </a:lvl6pPr>
      <a:lvl7pPr marL="914400" algn="r" rtl="0" eaLnBrk="1" fontAlgn="base" hangingPunct="1">
        <a:spcBef>
          <a:spcPct val="0"/>
        </a:spcBef>
        <a:spcAft>
          <a:spcPct val="0"/>
        </a:spcAft>
        <a:defRPr sz="3000" b="1">
          <a:solidFill>
            <a:schemeClr val="tx2"/>
          </a:solidFill>
          <a:latin typeface="Corbel" pitchFamily="34" charset="0"/>
        </a:defRPr>
      </a:lvl7pPr>
      <a:lvl8pPr marL="1371600" algn="r" rtl="0" eaLnBrk="1" fontAlgn="base" hangingPunct="1">
        <a:spcBef>
          <a:spcPct val="0"/>
        </a:spcBef>
        <a:spcAft>
          <a:spcPct val="0"/>
        </a:spcAft>
        <a:defRPr sz="3000" b="1">
          <a:solidFill>
            <a:schemeClr val="tx2"/>
          </a:solidFill>
          <a:latin typeface="Corbel" pitchFamily="34" charset="0"/>
        </a:defRPr>
      </a:lvl8pPr>
      <a:lvl9pPr marL="1828800" algn="r" rtl="0" eaLnBrk="1" fontAlgn="base" hangingPunct="1">
        <a:spcBef>
          <a:spcPct val="0"/>
        </a:spcBef>
        <a:spcAft>
          <a:spcPct val="0"/>
        </a:spcAft>
        <a:defRPr sz="3000" b="1">
          <a:solidFill>
            <a:schemeClr val="tx2"/>
          </a:solidFill>
          <a:latin typeface="Corbel" pitchFamily="34" charset="0"/>
        </a:defRPr>
      </a:lvl9pPr>
    </p:titleStyle>
    <p:body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academy.telerik.com/"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shmarketing.co.uk/" TargetMode="External"/><Relationship Id="rId2" Type="http://schemas.openxmlformats.org/officeDocument/2006/relationships/hyperlink" Target="http://www.webpagesthatsuck.com/worst-website-navigation-of-2011.html" TargetMode="External"/><Relationship Id="rId1" Type="http://schemas.openxmlformats.org/officeDocument/2006/relationships/slideLayout" Target="../slideLayouts/slideLayout2.xml"/><Relationship Id="rId4" Type="http://schemas.openxmlformats.org/officeDocument/2006/relationships/hyperlink" Target="http://www.freizeitparkherne.d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facebook.com/TelerikAcademy" TargetMode="External"/><Relationship Id="rId3" Type="http://schemas.openxmlformats.org/officeDocument/2006/relationships/hyperlink" Target="http://academy.telerik.com/" TargetMode="External"/><Relationship Id="rId7" Type="http://schemas.openxmlformats.org/officeDocument/2006/relationships/image" Target="../media/image47.png"/><Relationship Id="rId2" Type="http://schemas.openxmlformats.org/officeDocument/2006/relationships/hyperlink" Target="http://csharpfundamentals.telerik.com/"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forums.academy.telerik.com/" TargetMode="External"/><Relationship Id="rId10" Type="http://schemas.openxmlformats.org/officeDocument/2006/relationships/image" Target="../media/image49.png"/><Relationship Id="rId4" Type="http://schemas.openxmlformats.org/officeDocument/2006/relationships/hyperlink" Target="http://www.facebook.com/telerikacademy" TargetMode="External"/><Relationship Id="rId9"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318656"/>
            <a:ext cx="8229600" cy="1524000"/>
          </a:xfrm>
        </p:spPr>
        <p:txBody>
          <a:bodyPr/>
          <a:lstStyle/>
          <a:p>
            <a:r>
              <a:rPr lang="en-US" dirty="0"/>
              <a:t>Quality Attributes for Domain Testing</a:t>
            </a:r>
            <a:endParaRPr lang="en-US" dirty="0">
              <a:effectLst>
                <a:outerShdw blurRad="38100" dist="38100" dir="2700000" algn="tl">
                  <a:srgbClr val="000000">
                    <a:alpha val="43137"/>
                  </a:srgbClr>
                </a:outerShdw>
                <a:reflection blurRad="12000" stA="20000" endPos="50000" dist="12700" dir="5400000" sy="-100000" algn="bl" rotWithShape="0"/>
              </a:effectLst>
            </a:endParaRPr>
          </a:p>
        </p:txBody>
      </p:sp>
      <p:pic>
        <p:nvPicPr>
          <p:cNvPr id="23" name="Picture 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57200" y="2499631"/>
            <a:ext cx="1190625" cy="116205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12"/>
          <p:cNvSpPr>
            <a:spLocks noGrp="1"/>
          </p:cNvSpPr>
          <p:nvPr/>
        </p:nvSpPr>
        <p:spPr>
          <a:xfrm>
            <a:off x="497391" y="5455189"/>
            <a:ext cx="3990513" cy="400110"/>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0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Telerik Software Academy</a:t>
            </a:r>
            <a:endParaRPr lang="en-US" dirty="0"/>
          </a:p>
        </p:txBody>
      </p:sp>
      <p:sp>
        <p:nvSpPr>
          <p:cNvPr id="8" name="Text Placeholder 13"/>
          <p:cNvSpPr>
            <a:spLocks noGrp="1"/>
          </p:cNvSpPr>
          <p:nvPr/>
        </p:nvSpPr>
        <p:spPr>
          <a:xfrm>
            <a:off x="497392" y="5759989"/>
            <a:ext cx="3990513" cy="369332"/>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3"/>
              </a:rPr>
              <a:t>http://academy.telerik.com</a:t>
            </a:r>
            <a:r>
              <a:rPr lang="en-US" dirty="0" smtClean="0"/>
              <a:t> </a:t>
            </a:r>
            <a:endParaRPr lang="en-US" dirty="0"/>
          </a:p>
        </p:txBody>
      </p:sp>
      <p:sp>
        <p:nvSpPr>
          <p:cNvPr id="9" name="Text Placeholder 14"/>
          <p:cNvSpPr>
            <a:spLocks noGrp="1"/>
          </p:cNvSpPr>
          <p:nvPr/>
        </p:nvSpPr>
        <p:spPr>
          <a:xfrm>
            <a:off x="497392" y="5080546"/>
            <a:ext cx="3990513" cy="461665"/>
          </a:xfrm>
          <a:prstGeom prst="rect">
            <a:avLst/>
          </a:prstGeom>
          <a:noFill/>
        </p:spPr>
        <p:txBody>
          <a:bodyPr wrap="square" rtlCol="0">
            <a:spAutoFit/>
          </a:bodyPr>
          <a:lstStyle>
            <a:lvl1pPr marL="0" indent="0"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400" b="1" kern="1200" dirty="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Software Quality Assurance</a:t>
            </a:r>
          </a:p>
        </p:txBody>
      </p:sp>
    </p:spTree>
    <p:extLst>
      <p:ext uri="{BB962C8B-B14F-4D97-AF65-F5344CB8AC3E}">
        <p14:creationId xmlns:p14="http://schemas.microsoft.com/office/powerpoint/2010/main" val="28884067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95400"/>
            <a:ext cx="7924800" cy="685800"/>
          </a:xfrm>
        </p:spPr>
        <p:txBody>
          <a:bodyPr/>
          <a:lstStyle/>
          <a:p>
            <a:r>
              <a:rPr lang="en-US" dirty="0"/>
              <a:t>Functional Accuracy</a:t>
            </a:r>
          </a:p>
        </p:txBody>
      </p:sp>
      <p:sp>
        <p:nvSpPr>
          <p:cNvPr id="3" name="Subtitle 2"/>
          <p:cNvSpPr>
            <a:spLocks noGrp="1"/>
          </p:cNvSpPr>
          <p:nvPr>
            <p:ph type="subTitle" idx="1"/>
          </p:nvPr>
        </p:nvSpPr>
        <p:spPr>
          <a:xfrm>
            <a:off x="609600" y="2057400"/>
            <a:ext cx="7924800" cy="569120"/>
          </a:xfrm>
        </p:spPr>
        <p:txBody>
          <a:bodyPr/>
          <a:lstStyle/>
          <a:p>
            <a:r>
              <a:rPr lang="en-US" dirty="0" smtClean="0"/>
              <a:t>Does the System Give the Right Answers</a:t>
            </a:r>
            <a:endParaRPr lang="en-US" dirty="0"/>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471738" y="3124200"/>
            <a:ext cx="4200525" cy="313372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1832780"/>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t>
            </a:r>
            <a:r>
              <a:rPr lang="en-US" dirty="0" smtClean="0"/>
              <a:t>Accuracy </a:t>
            </a:r>
            <a:r>
              <a:rPr lang="en-US" dirty="0"/>
              <a:t>T</a:t>
            </a:r>
            <a:r>
              <a:rPr lang="en-US" dirty="0" smtClean="0"/>
              <a:t>esting</a:t>
            </a:r>
            <a:endParaRPr lang="en-US" dirty="0"/>
          </a:p>
        </p:txBody>
      </p:sp>
      <p:sp>
        <p:nvSpPr>
          <p:cNvPr id="3" name="Content Placeholder 2"/>
          <p:cNvSpPr>
            <a:spLocks noGrp="1"/>
          </p:cNvSpPr>
          <p:nvPr>
            <p:ph idx="1"/>
          </p:nvPr>
        </p:nvSpPr>
        <p:spPr/>
        <p:txBody>
          <a:bodyPr/>
          <a:lstStyle/>
          <a:p>
            <a:pPr>
              <a:lnSpc>
                <a:spcPct val="100000"/>
              </a:lnSpc>
            </a:pPr>
            <a:r>
              <a:rPr lang="en-US" dirty="0"/>
              <a:t>Functional accuracy </a:t>
            </a:r>
            <a:r>
              <a:rPr lang="en-US" dirty="0" smtClean="0"/>
              <a:t>testing</a:t>
            </a:r>
          </a:p>
          <a:p>
            <a:pPr lvl="1">
              <a:lnSpc>
                <a:spcPct val="100000"/>
              </a:lnSpc>
            </a:pPr>
            <a:r>
              <a:rPr lang="en-US" dirty="0"/>
              <a:t>C</a:t>
            </a:r>
            <a:r>
              <a:rPr lang="en-US" dirty="0" smtClean="0"/>
              <a:t>oncerned </a:t>
            </a:r>
            <a:r>
              <a:rPr lang="en-US" dirty="0"/>
              <a:t>with </a:t>
            </a:r>
            <a:r>
              <a:rPr lang="en-US" dirty="0">
                <a:solidFill>
                  <a:schemeClr val="accent5">
                    <a:lumMod val="20000"/>
                    <a:lumOff val="80000"/>
                  </a:schemeClr>
                </a:solidFill>
              </a:rPr>
              <a:t>adherence to specified or implied functional </a:t>
            </a:r>
            <a:r>
              <a:rPr lang="en-US" dirty="0" smtClean="0">
                <a:solidFill>
                  <a:schemeClr val="accent5">
                    <a:lumMod val="20000"/>
                    <a:lumOff val="80000"/>
                  </a:schemeClr>
                </a:solidFill>
              </a:rPr>
              <a:t>requirements</a:t>
            </a:r>
          </a:p>
          <a:p>
            <a:pPr lvl="2">
              <a:lnSpc>
                <a:spcPct val="100000"/>
              </a:lnSpc>
            </a:pPr>
            <a:r>
              <a:rPr lang="en-US" dirty="0" smtClean="0"/>
              <a:t>Does </a:t>
            </a:r>
            <a:r>
              <a:rPr lang="en-US" dirty="0"/>
              <a:t>the system give the </a:t>
            </a:r>
            <a:r>
              <a:rPr lang="en-US" dirty="0">
                <a:solidFill>
                  <a:schemeClr val="accent5">
                    <a:lumMod val="20000"/>
                    <a:lumOff val="80000"/>
                  </a:schemeClr>
                </a:solidFill>
              </a:rPr>
              <a:t>right </a:t>
            </a:r>
            <a:r>
              <a:rPr lang="en-US" dirty="0" smtClean="0">
                <a:solidFill>
                  <a:schemeClr val="accent5">
                    <a:lumMod val="20000"/>
                    <a:lumOff val="80000"/>
                  </a:schemeClr>
                </a:solidFill>
              </a:rPr>
              <a:t>answer?</a:t>
            </a:r>
          </a:p>
          <a:p>
            <a:pPr lvl="2">
              <a:lnSpc>
                <a:spcPct val="100000"/>
              </a:lnSpc>
            </a:pPr>
            <a:r>
              <a:rPr lang="en-US" dirty="0" smtClean="0"/>
              <a:t>Does the </a:t>
            </a:r>
            <a:r>
              <a:rPr lang="en-US" dirty="0"/>
              <a:t>system </a:t>
            </a:r>
            <a:r>
              <a:rPr lang="en-US" dirty="0" smtClean="0"/>
              <a:t>produce </a:t>
            </a:r>
            <a:r>
              <a:rPr lang="en-US" dirty="0"/>
              <a:t>the </a:t>
            </a:r>
            <a:r>
              <a:rPr lang="en-US" dirty="0">
                <a:solidFill>
                  <a:schemeClr val="accent5">
                    <a:lumMod val="20000"/>
                    <a:lumOff val="80000"/>
                  </a:schemeClr>
                </a:solidFill>
              </a:rPr>
              <a:t>right </a:t>
            </a:r>
            <a:r>
              <a:rPr lang="en-US" dirty="0" smtClean="0">
                <a:solidFill>
                  <a:schemeClr val="accent5">
                    <a:lumMod val="20000"/>
                    <a:lumOff val="80000"/>
                  </a:schemeClr>
                </a:solidFill>
              </a:rPr>
              <a:t>effects?</a:t>
            </a:r>
          </a:p>
          <a:p>
            <a:pPr lvl="1">
              <a:lnSpc>
                <a:spcPct val="100000"/>
              </a:lnSpc>
            </a:pPr>
            <a:r>
              <a:rPr lang="en-US" dirty="0"/>
              <a:t>Also refers to the right </a:t>
            </a:r>
            <a:r>
              <a:rPr lang="en-US" dirty="0">
                <a:solidFill>
                  <a:schemeClr val="accent5">
                    <a:lumMod val="20000"/>
                    <a:lumOff val="80000"/>
                  </a:schemeClr>
                </a:solidFill>
              </a:rPr>
              <a:t>degree of precision </a:t>
            </a:r>
            <a:r>
              <a:rPr lang="en-US" dirty="0"/>
              <a:t>in the </a:t>
            </a:r>
            <a:r>
              <a:rPr lang="en-US" dirty="0" smtClean="0"/>
              <a:t>results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6553200" y="4746897"/>
            <a:ext cx="2133600" cy="1730103"/>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2445790"/>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Accuracy vs. Precision</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pic>
        <p:nvPicPr>
          <p:cNvPr id="1026" name="Picture 2" descr="C:\Users\MyPC\Desktop\300px-High_accuracy_Low_precision.svg.png"/>
          <p:cNvPicPr>
            <a:picLocks noChangeAspect="1" noChangeArrowheads="1"/>
          </p:cNvPicPr>
          <p:nvPr/>
        </p:nvPicPr>
        <p:blipFill>
          <a:blip r:embed="rId3" cstate="print"/>
          <a:srcRect/>
          <a:stretch>
            <a:fillRect/>
          </a:stretch>
        </p:blipFill>
        <p:spPr bwMode="auto">
          <a:xfrm>
            <a:off x="1219200" y="1600200"/>
            <a:ext cx="2857500" cy="2857500"/>
          </a:xfrm>
          <a:prstGeom prst="rect">
            <a:avLst/>
          </a:prstGeom>
          <a:noFill/>
        </p:spPr>
      </p:pic>
      <p:pic>
        <p:nvPicPr>
          <p:cNvPr id="1027" name="Picture 3" descr="C:\Users\MyPC\Desktop\300px-High_precision_Low_accuracy.svg.png"/>
          <p:cNvPicPr>
            <a:picLocks noChangeAspect="1" noChangeArrowheads="1"/>
          </p:cNvPicPr>
          <p:nvPr/>
        </p:nvPicPr>
        <p:blipFill>
          <a:blip r:embed="rId4" cstate="print"/>
          <a:srcRect/>
          <a:stretch>
            <a:fillRect/>
          </a:stretch>
        </p:blipFill>
        <p:spPr bwMode="auto">
          <a:xfrm>
            <a:off x="5219700" y="1600200"/>
            <a:ext cx="2857500" cy="2857500"/>
          </a:xfrm>
          <a:prstGeom prst="rect">
            <a:avLst/>
          </a:prstGeom>
          <a:noFill/>
        </p:spPr>
      </p:pic>
      <p:sp>
        <p:nvSpPr>
          <p:cNvPr id="9" name="Subtitle 2"/>
          <p:cNvSpPr txBox="1">
            <a:spLocks/>
          </p:cNvSpPr>
          <p:nvPr/>
        </p:nvSpPr>
        <p:spPr>
          <a:xfrm>
            <a:off x="5029200" y="4648200"/>
            <a:ext cx="3200400" cy="1295400"/>
          </a:xfrm>
          <a:prstGeom prst="rect">
            <a:avLst/>
          </a:prstGeom>
        </p:spPr>
        <p:txBody>
          <a:bodyPr/>
          <a:lstStyle/>
          <a:p>
            <a:pPr marL="282575" marR="0" lvl="0" indent="-282575" algn="ctr" defTabSz="914400" rtl="0" eaLnBrk="1" fontAlgn="base" latinLnBrk="0" hangingPunct="1">
              <a:lnSpc>
                <a:spcPct val="105000"/>
              </a:lnSpc>
              <a:spcBef>
                <a:spcPts val="600"/>
              </a:spcBef>
              <a:spcAft>
                <a:spcPts val="600"/>
              </a:spcAft>
              <a:buClr>
                <a:schemeClr val="accent5">
                  <a:lumMod val="40000"/>
                  <a:lumOff val="60000"/>
                </a:schemeClr>
              </a:buClr>
              <a:buSzPct val="70000"/>
              <a:tabLst>
                <a:tab pos="282575" algn="l"/>
              </a:tabLst>
              <a:defRPr/>
            </a:pPr>
            <a:r>
              <a:rPr kumimoji="0" lang="en-US" sz="32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   High precision,</a:t>
            </a:r>
            <a:br>
              <a:rPr kumimoji="0" lang="en-US" sz="32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br>
            <a:r>
              <a:rPr kumimoji="0" lang="en-US" sz="32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low accuracy</a:t>
            </a:r>
            <a:endParaRPr kumimoji="0" lang="en-US" sz="32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p:txBody>
      </p:sp>
      <p:sp>
        <p:nvSpPr>
          <p:cNvPr id="10" name="Subtitle 2"/>
          <p:cNvSpPr txBox="1">
            <a:spLocks/>
          </p:cNvSpPr>
          <p:nvPr/>
        </p:nvSpPr>
        <p:spPr>
          <a:xfrm>
            <a:off x="914400" y="4648200"/>
            <a:ext cx="3200400" cy="1295400"/>
          </a:xfrm>
          <a:prstGeom prst="rect">
            <a:avLst/>
          </a:prstGeom>
        </p:spPr>
        <p:txBody>
          <a:bodyPr/>
          <a:lstStyle/>
          <a:p>
            <a:pPr marL="282575" lvl="0" indent="-282575" algn="ctr">
              <a:lnSpc>
                <a:spcPct val="105000"/>
              </a:lnSpc>
              <a:spcBef>
                <a:spcPts val="600"/>
              </a:spcBef>
              <a:spcAft>
                <a:spcPts val="600"/>
              </a:spcAft>
              <a:buClr>
                <a:schemeClr val="accent5">
                  <a:lumMod val="40000"/>
                  <a:lumOff val="60000"/>
                </a:schemeClr>
              </a:buClr>
              <a:buSzPct val="70000"/>
              <a:tabLst>
                <a:tab pos="282575" algn="l"/>
              </a:tabLst>
            </a:pPr>
            <a:r>
              <a:rPr kumimoji="0" lang="en-US" sz="32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   High </a:t>
            </a:r>
            <a:r>
              <a:rPr lang="en-US" sz="3200" b="1" dirty="0" smtClean="0">
                <a:solidFill>
                  <a:srgbClr val="EBFFD2"/>
                </a:solidFill>
                <a:effectLst>
                  <a:outerShdw blurRad="38100" dist="38100" dir="2700000" algn="tl">
                    <a:srgbClr val="000000">
                      <a:alpha val="43137"/>
                    </a:srgbClr>
                  </a:outerShdw>
                </a:effectLst>
              </a:rPr>
              <a:t>accuracy</a:t>
            </a:r>
            <a:r>
              <a:rPr kumimoji="0" lang="en-US" sz="32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t>
            </a:r>
            <a:br>
              <a:rPr kumimoji="0" lang="en-US" sz="32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br>
            <a:r>
              <a:rPr kumimoji="0" lang="en-US" sz="32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low </a:t>
            </a:r>
            <a:r>
              <a:rPr lang="en-US" sz="3200" b="1" dirty="0" smtClean="0">
                <a:solidFill>
                  <a:srgbClr val="EBFFD2"/>
                </a:solidFill>
                <a:effectLst>
                  <a:outerShdw blurRad="38100" dist="38100" dir="2700000" algn="tl">
                    <a:srgbClr val="000000">
                      <a:alpha val="43137"/>
                    </a:srgbClr>
                  </a:outerShdw>
                </a:effectLst>
              </a:rPr>
              <a:t>precision</a:t>
            </a:r>
            <a:endParaRPr kumimoji="0" lang="en-US" sz="32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p:txBody>
      </p:sp>
    </p:spTree>
    <p:extLst>
      <p:ext uri="{BB962C8B-B14F-4D97-AF65-F5344CB8AC3E}">
        <p14:creationId xmlns:p14="http://schemas.microsoft.com/office/powerpoint/2010/main" val="3078813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Accuracy</a:t>
            </a:r>
            <a:endParaRPr lang="en-US" dirty="0"/>
          </a:p>
        </p:txBody>
      </p:sp>
      <p:sp>
        <p:nvSpPr>
          <p:cNvPr id="3" name="Content Placeholder 2"/>
          <p:cNvSpPr>
            <a:spLocks noGrp="1"/>
          </p:cNvSpPr>
          <p:nvPr>
            <p:ph idx="1"/>
          </p:nvPr>
        </p:nvSpPr>
        <p:spPr/>
        <p:txBody>
          <a:bodyPr/>
          <a:lstStyle/>
          <a:p>
            <a:pPr>
              <a:lnSpc>
                <a:spcPct val="100000"/>
              </a:lnSpc>
            </a:pPr>
            <a:r>
              <a:rPr lang="en-US" dirty="0"/>
              <a:t>Functional accuracy testing can include tests of </a:t>
            </a:r>
            <a:r>
              <a:rPr lang="en-US" dirty="0">
                <a:solidFill>
                  <a:schemeClr val="accent5">
                    <a:lumMod val="20000"/>
                    <a:lumOff val="80000"/>
                  </a:schemeClr>
                </a:solidFill>
              </a:rPr>
              <a:t>computational </a:t>
            </a:r>
            <a:r>
              <a:rPr lang="en-US" dirty="0" smtClean="0">
                <a:solidFill>
                  <a:schemeClr val="accent5">
                    <a:lumMod val="20000"/>
                    <a:lumOff val="80000"/>
                  </a:schemeClr>
                </a:solidFill>
              </a:rPr>
              <a:t>accuracy</a:t>
            </a:r>
          </a:p>
          <a:p>
            <a:pPr lvl="1">
              <a:lnSpc>
                <a:spcPct val="100000"/>
              </a:lnSpc>
              <a:tabLst>
                <a:tab pos="2116138" algn="l"/>
              </a:tabLst>
            </a:pPr>
            <a:r>
              <a:rPr lang="en-US" dirty="0" smtClean="0"/>
              <a:t>Testing </a:t>
            </a:r>
            <a:r>
              <a:rPr lang="en-US" dirty="0"/>
              <a:t>of </a:t>
            </a:r>
            <a:r>
              <a:rPr lang="en-US" dirty="0" smtClean="0"/>
              <a:t>computation accuracy </a:t>
            </a:r>
            <a:r>
              <a:rPr lang="en-US" dirty="0"/>
              <a:t>is </a:t>
            </a:r>
            <a:r>
              <a:rPr lang="en-US" dirty="0" smtClean="0">
                <a:solidFill>
                  <a:schemeClr val="accent5">
                    <a:lumMod val="20000"/>
                    <a:lumOff val="80000"/>
                  </a:schemeClr>
                </a:solidFill>
              </a:rPr>
              <a:t>critical</a:t>
            </a:r>
            <a:r>
              <a:rPr lang="en-US" dirty="0" smtClean="0"/>
              <a:t> for </a:t>
            </a:r>
            <a:r>
              <a:rPr lang="en-US" dirty="0"/>
              <a:t>applications </a:t>
            </a:r>
            <a:r>
              <a:rPr lang="en-US" dirty="0" smtClean="0"/>
              <a:t>with </a:t>
            </a:r>
            <a:r>
              <a:rPr lang="en-US" dirty="0" smtClean="0">
                <a:solidFill>
                  <a:schemeClr val="accent5">
                    <a:lumMod val="20000"/>
                    <a:lumOff val="80000"/>
                  </a:schemeClr>
                </a:solidFill>
              </a:rPr>
              <a:t>math-intensive functionality</a:t>
            </a:r>
          </a:p>
          <a:p>
            <a:pPr lvl="2">
              <a:lnSpc>
                <a:spcPct val="100000"/>
              </a:lnSpc>
            </a:pPr>
            <a:r>
              <a:rPr lang="en-US" dirty="0" smtClean="0"/>
              <a:t>Applications for statistics</a:t>
            </a:r>
            <a:r>
              <a:rPr lang="en-US" dirty="0"/>
              <a:t>, accounting, science, </a:t>
            </a:r>
            <a:r>
              <a:rPr lang="en-US" dirty="0" smtClean="0"/>
              <a:t>engineering, etc.</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38850" y="3997851"/>
            <a:ext cx="2209800" cy="256363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1876541"/>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524000"/>
            <a:ext cx="7924800" cy="685800"/>
          </a:xfrm>
        </p:spPr>
        <p:txBody>
          <a:bodyPr/>
          <a:lstStyle/>
          <a:p>
            <a:r>
              <a:rPr lang="en-US" dirty="0" smtClean="0"/>
              <a:t>Functional Suitability</a:t>
            </a:r>
            <a:endParaRPr lang="en-US" dirty="0"/>
          </a:p>
        </p:txBody>
      </p:sp>
      <p:sp>
        <p:nvSpPr>
          <p:cNvPr id="3" name="Subtitle 2"/>
          <p:cNvSpPr>
            <a:spLocks noGrp="1"/>
          </p:cNvSpPr>
          <p:nvPr>
            <p:ph type="subTitle" idx="1"/>
          </p:nvPr>
        </p:nvSpPr>
        <p:spPr>
          <a:xfrm>
            <a:off x="639580" y="2495119"/>
            <a:ext cx="7924800" cy="569120"/>
          </a:xfrm>
        </p:spPr>
        <p:txBody>
          <a:bodyPr/>
          <a:lstStyle/>
          <a:p>
            <a:r>
              <a:rPr lang="en-US" dirty="0" smtClean="0"/>
              <a:t>Can the System Really Solve the Problem?</a:t>
            </a:r>
            <a:endParaRPr lang="en-US" dirty="0"/>
          </a:p>
        </p:txBody>
      </p:sp>
      <p:pic>
        <p:nvPicPr>
          <p:cNvPr id="15362" name="Picture 2" descr="http://www.mars.com/uk/en/assets/images/center-contents/product_suitability.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252663" y="3581400"/>
            <a:ext cx="4638675" cy="2238376"/>
          </a:xfrm>
          <a:prstGeom prst="round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636896"/>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3" name="Content Placeholder 2"/>
          <p:cNvSpPr>
            <a:spLocks noGrp="1"/>
          </p:cNvSpPr>
          <p:nvPr>
            <p:ph idx="1"/>
          </p:nvPr>
        </p:nvSpPr>
        <p:spPr/>
        <p:txBody>
          <a:bodyPr/>
          <a:lstStyle/>
          <a:p>
            <a:pPr>
              <a:lnSpc>
                <a:spcPct val="100000"/>
              </a:lnSpc>
            </a:pPr>
            <a:r>
              <a:rPr lang="en-US" dirty="0" smtClean="0"/>
              <a:t>Functional suitability is related to validation</a:t>
            </a:r>
          </a:p>
          <a:p>
            <a:pPr lvl="1">
              <a:lnSpc>
                <a:spcPct val="100000"/>
              </a:lnSpc>
            </a:pPr>
            <a:r>
              <a:rPr lang="en-US" dirty="0" smtClean="0"/>
              <a:t>Are we building the right system?</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05000" y="2895600"/>
            <a:ext cx="5334000" cy="32385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9237829"/>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uitability</a:t>
            </a:r>
            <a:endParaRPr lang="en-US" dirty="0"/>
          </a:p>
        </p:txBody>
      </p:sp>
      <p:sp>
        <p:nvSpPr>
          <p:cNvPr id="3" name="Content Placeholder 2"/>
          <p:cNvSpPr>
            <a:spLocks noGrp="1"/>
          </p:cNvSpPr>
          <p:nvPr>
            <p:ph idx="1"/>
          </p:nvPr>
        </p:nvSpPr>
        <p:spPr/>
        <p:txBody>
          <a:bodyPr/>
          <a:lstStyle/>
          <a:p>
            <a:pPr>
              <a:lnSpc>
                <a:spcPct val="100000"/>
              </a:lnSpc>
            </a:pPr>
            <a:r>
              <a:rPr lang="en-US" dirty="0" smtClean="0"/>
              <a:t>What is suitability?</a:t>
            </a:r>
          </a:p>
          <a:p>
            <a:pPr lvl="1">
              <a:lnSpc>
                <a:spcPct val="100000"/>
              </a:lnSpc>
            </a:pPr>
            <a:r>
              <a:rPr lang="en-US" dirty="0"/>
              <a:t>The capability of the software product to provide an </a:t>
            </a:r>
            <a:r>
              <a:rPr lang="en-US" dirty="0">
                <a:solidFill>
                  <a:schemeClr val="accent5">
                    <a:lumMod val="20000"/>
                    <a:lumOff val="80000"/>
                  </a:schemeClr>
                </a:solidFill>
              </a:rPr>
              <a:t>appropriate set of functions </a:t>
            </a:r>
            <a:r>
              <a:rPr lang="en-US" dirty="0" smtClean="0"/>
              <a:t>for specified </a:t>
            </a:r>
            <a:r>
              <a:rPr lang="en-US" dirty="0"/>
              <a:t>tasks and user </a:t>
            </a:r>
            <a:r>
              <a:rPr lang="en-US" dirty="0" smtClean="0"/>
              <a:t>objectives</a:t>
            </a:r>
          </a:p>
          <a:p>
            <a:pPr lvl="2">
              <a:lnSpc>
                <a:spcPct val="100000"/>
              </a:lnSpc>
            </a:pPr>
            <a:r>
              <a:rPr lang="en-US" dirty="0" smtClean="0"/>
              <a:t>Given the problem we need to solve, can the system solve it?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pic>
        <p:nvPicPr>
          <p:cNvPr id="7" name="Picture 2" descr="http://s3.amazonaws.com/wootsaleimages/Unexpected_News5zdDetail.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29200" y="3962400"/>
            <a:ext cx="3251200" cy="2438400"/>
          </a:xfrm>
          <a:prstGeom prst="round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0897"/>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Suitability Testing - Example</a:t>
            </a:r>
          </a:p>
        </p:txBody>
      </p:sp>
      <p:sp>
        <p:nvSpPr>
          <p:cNvPr id="3" name="Content Placeholder 2"/>
          <p:cNvSpPr>
            <a:spLocks noGrp="1"/>
          </p:cNvSpPr>
          <p:nvPr>
            <p:ph idx="1"/>
          </p:nvPr>
        </p:nvSpPr>
        <p:spPr>
          <a:xfrm>
            <a:off x="228600" y="1066800"/>
            <a:ext cx="8686800" cy="5410200"/>
          </a:xfrm>
        </p:spPr>
        <p:txBody>
          <a:bodyPr/>
          <a:lstStyle/>
          <a:p>
            <a:pPr>
              <a:lnSpc>
                <a:spcPct val="100000"/>
              </a:lnSpc>
            </a:pPr>
            <a:r>
              <a:rPr lang="en-US" dirty="0" smtClean="0"/>
              <a:t>Suitability testing can be demonstrated with a simple use case 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
        <p:nvSpPr>
          <p:cNvPr id="5" name="Rectangle 3"/>
          <p:cNvSpPr txBox="1">
            <a:spLocks noChangeArrowheads="1"/>
          </p:cNvSpPr>
          <p:nvPr/>
        </p:nvSpPr>
        <p:spPr>
          <a:xfrm>
            <a:off x="647700" y="2286000"/>
            <a:ext cx="7848600" cy="393954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lvl="1" indent="0">
              <a:lnSpc>
                <a:spcPct val="100000"/>
              </a:lnSpc>
              <a:buClr>
                <a:srgbClr val="46A6BD">
                  <a:lumMod val="40000"/>
                  <a:lumOff val="60000"/>
                </a:srgbClr>
              </a:buClr>
              <a:buSzPct val="70000"/>
              <a:buFont typeface="Wingdings 2" pitchFamily="18" charset="2"/>
              <a:buNone/>
              <a:tabLst>
                <a:tab pos="282575" algn="l"/>
              </a:tabLst>
            </a:pPr>
            <a:r>
              <a:rPr lang="en-US" sz="2000" noProof="1" smtClean="0">
                <a:solidFill>
                  <a:srgbClr val="CCFF66">
                    <a:lumMod val="40000"/>
                    <a:lumOff val="60000"/>
                  </a:srgbClr>
                </a:solidFill>
                <a:cs typeface="Consolas" pitchFamily="49" charset="0"/>
              </a:rPr>
              <a:t>E-commerce purchase: </a:t>
            </a:r>
            <a:r>
              <a:rPr lang="en-US" sz="2000" noProof="1" smtClean="0">
                <a:solidFill>
                  <a:srgbClr val="46A6BD">
                    <a:lumMod val="20000"/>
                    <a:lumOff val="80000"/>
                  </a:srgbClr>
                </a:solidFill>
                <a:cs typeface="Consolas" pitchFamily="49" charset="0"/>
              </a:rPr>
              <a:t>Normal workflow</a:t>
            </a:r>
          </a:p>
          <a:p>
            <a:pPr marL="0" lvl="1" indent="0">
              <a:lnSpc>
                <a:spcPct val="100000"/>
              </a:lnSpc>
              <a:buClr>
                <a:srgbClr val="46A6BD">
                  <a:lumMod val="40000"/>
                  <a:lumOff val="60000"/>
                </a:srgbClr>
              </a:buClr>
              <a:buSzPct val="70000"/>
              <a:buFont typeface="Wingdings 2" pitchFamily="18" charset="2"/>
              <a:buNone/>
              <a:tabLst>
                <a:tab pos="282575" algn="l"/>
              </a:tabLst>
            </a:pPr>
            <a:endParaRPr lang="en-US" sz="2000" noProof="1" smtClean="0">
              <a:solidFill>
                <a:srgbClr val="46A6BD">
                  <a:lumMod val="20000"/>
                  <a:lumOff val="80000"/>
                </a:srgbClr>
              </a:solidFill>
              <a:cs typeface="Consolas" pitchFamily="49" charset="0"/>
            </a:endParaRPr>
          </a:p>
          <a:p>
            <a:pPr marL="571500" lvl="1" indent="-279400">
              <a:lnSpc>
                <a:spcPct val="100000"/>
              </a:lnSpc>
              <a:buClr>
                <a:srgbClr val="46A6BD">
                  <a:lumMod val="40000"/>
                  <a:lumOff val="60000"/>
                </a:srgbClr>
              </a:buClr>
              <a:buSzPct val="90000"/>
              <a:buFont typeface="+mj-lt"/>
              <a:buAutoNum type="arabicPeriod"/>
              <a:tabLst>
                <a:tab pos="571500" algn="l"/>
              </a:tabLst>
            </a:pPr>
            <a:r>
              <a:rPr lang="en-US" sz="2000" noProof="1" smtClean="0">
                <a:solidFill>
                  <a:srgbClr val="CCFF66">
                    <a:lumMod val="40000"/>
                    <a:lumOff val="60000"/>
                  </a:srgbClr>
                </a:solidFill>
                <a:cs typeface="Consolas" pitchFamily="49" charset="0"/>
              </a:rPr>
              <a:t>Customer places one or more Items in shopping cart</a:t>
            </a:r>
          </a:p>
          <a:p>
            <a:pPr marL="571500" lvl="1" indent="-279400">
              <a:lnSpc>
                <a:spcPct val="100000"/>
              </a:lnSpc>
              <a:buClr>
                <a:srgbClr val="46A6BD">
                  <a:lumMod val="40000"/>
                  <a:lumOff val="60000"/>
                </a:srgbClr>
              </a:buClr>
              <a:buSzPct val="90000"/>
              <a:buFont typeface="+mj-lt"/>
              <a:buAutoNum type="arabicPeriod"/>
              <a:tabLst>
                <a:tab pos="571500" algn="l"/>
              </a:tabLst>
            </a:pPr>
            <a:r>
              <a:rPr lang="en-US" sz="2000" noProof="1" smtClean="0">
                <a:solidFill>
                  <a:srgbClr val="CCFF66">
                    <a:lumMod val="40000"/>
                    <a:lumOff val="60000"/>
                  </a:srgbClr>
                </a:solidFill>
                <a:cs typeface="Consolas" pitchFamily="49" charset="0"/>
              </a:rPr>
              <a:t>Customer selects checkout</a:t>
            </a:r>
            <a:endParaRPr lang="en-US" sz="2000" noProof="1">
              <a:solidFill>
                <a:srgbClr val="CCFF66">
                  <a:lumMod val="40000"/>
                  <a:lumOff val="60000"/>
                </a:srgbClr>
              </a:solidFill>
              <a:cs typeface="Consolas" pitchFamily="49" charset="0"/>
            </a:endParaRPr>
          </a:p>
          <a:p>
            <a:pPr marL="571500" lvl="1" indent="-279400">
              <a:lnSpc>
                <a:spcPct val="100000"/>
              </a:lnSpc>
              <a:buClr>
                <a:srgbClr val="46A6BD">
                  <a:lumMod val="40000"/>
                  <a:lumOff val="60000"/>
                </a:srgbClr>
              </a:buClr>
              <a:buSzPct val="90000"/>
              <a:buFont typeface="+mj-lt"/>
              <a:buAutoNum type="arabicPeriod"/>
              <a:tabLst>
                <a:tab pos="571500" algn="l"/>
              </a:tabLst>
            </a:pPr>
            <a:r>
              <a:rPr lang="en-US" sz="2000" noProof="1" smtClean="0">
                <a:solidFill>
                  <a:srgbClr val="CCFF66">
                    <a:lumMod val="40000"/>
                    <a:lumOff val="60000"/>
                  </a:srgbClr>
                </a:solidFill>
                <a:cs typeface="Consolas" pitchFamily="49" charset="0"/>
              </a:rPr>
              <a:t>System gathers address, payment, and shipping information from Customer</a:t>
            </a:r>
          </a:p>
          <a:p>
            <a:pPr marL="571500" lvl="1" indent="-279400">
              <a:lnSpc>
                <a:spcPct val="100000"/>
              </a:lnSpc>
              <a:buClr>
                <a:srgbClr val="46A6BD">
                  <a:lumMod val="40000"/>
                  <a:lumOff val="60000"/>
                </a:srgbClr>
              </a:buClr>
              <a:buSzPct val="90000"/>
              <a:buFont typeface="+mj-lt"/>
              <a:buAutoNum type="arabicPeriod"/>
              <a:tabLst>
                <a:tab pos="571500" algn="l"/>
              </a:tabLst>
            </a:pPr>
            <a:r>
              <a:rPr lang="en-US" sz="2000" noProof="1" smtClean="0">
                <a:solidFill>
                  <a:srgbClr val="CCFF66">
                    <a:lumMod val="40000"/>
                    <a:lumOff val="60000"/>
                  </a:srgbClr>
                </a:solidFill>
                <a:cs typeface="Consolas" pitchFamily="49" charset="0"/>
              </a:rPr>
              <a:t>System displays all information for User confirmation</a:t>
            </a:r>
          </a:p>
          <a:p>
            <a:pPr marL="571500" lvl="1" indent="-279400">
              <a:lnSpc>
                <a:spcPct val="100000"/>
              </a:lnSpc>
              <a:buClr>
                <a:srgbClr val="46A6BD">
                  <a:lumMod val="40000"/>
                  <a:lumOff val="60000"/>
                </a:srgbClr>
              </a:buClr>
              <a:buSzPct val="90000"/>
              <a:buFont typeface="+mj-lt"/>
              <a:buAutoNum type="arabicPeriod"/>
              <a:tabLst>
                <a:tab pos="571500" algn="l"/>
              </a:tabLst>
            </a:pPr>
            <a:r>
              <a:rPr lang="en-US" sz="2000" noProof="1" smtClean="0">
                <a:solidFill>
                  <a:srgbClr val="CCFF66">
                    <a:lumMod val="40000"/>
                    <a:lumOff val="60000"/>
                  </a:srgbClr>
                </a:solidFill>
                <a:cs typeface="Consolas" pitchFamily="49" charset="0"/>
              </a:rPr>
              <a:t>User confirms order to System for delivery</a:t>
            </a:r>
          </a:p>
          <a:p>
            <a:pPr marL="292100" lvl="1" indent="0">
              <a:lnSpc>
                <a:spcPct val="100000"/>
              </a:lnSpc>
              <a:buClr>
                <a:srgbClr val="46A6BD">
                  <a:lumMod val="40000"/>
                  <a:lumOff val="60000"/>
                </a:srgbClr>
              </a:buClr>
              <a:buSzPct val="90000"/>
              <a:buFont typeface="Wingdings 2" pitchFamily="18" charset="2"/>
              <a:buNone/>
              <a:tabLst>
                <a:tab pos="571500" algn="l"/>
              </a:tabLst>
            </a:pPr>
            <a:endParaRPr lang="en-US" sz="2000" noProof="1" smtClean="0">
              <a:solidFill>
                <a:srgbClr val="CCFF66">
                  <a:lumMod val="40000"/>
                  <a:lumOff val="60000"/>
                </a:srgbClr>
              </a:solidFill>
              <a:cs typeface="Consolas" pitchFamily="49" charset="0"/>
            </a:endParaRPr>
          </a:p>
        </p:txBody>
      </p:sp>
    </p:spTree>
    <p:extLst>
      <p:ext uri="{BB962C8B-B14F-4D97-AF65-F5344CB8AC3E}">
        <p14:creationId xmlns:p14="http://schemas.microsoft.com/office/powerpoint/2010/main" val="1559757950"/>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sz="3800" dirty="0"/>
              <a:t>Suitability Testing </a:t>
            </a:r>
            <a:r>
              <a:rPr lang="en-US" sz="3800" dirty="0" smtClean="0"/>
              <a:t>– Example (</a:t>
            </a:r>
            <a:r>
              <a:rPr lang="en-US" sz="3800" dirty="0"/>
              <a:t>2</a:t>
            </a:r>
            <a:r>
              <a:rPr lang="en-US" sz="3800" dirty="0" smtClean="0"/>
              <a:t>)</a:t>
            </a:r>
            <a:endParaRPr lang="en-US" sz="3800" dirty="0"/>
          </a:p>
        </p:txBody>
      </p:sp>
      <p:sp>
        <p:nvSpPr>
          <p:cNvPr id="3" name="Content Placeholder 2"/>
          <p:cNvSpPr>
            <a:spLocks noGrp="1"/>
          </p:cNvSpPr>
          <p:nvPr>
            <p:ph idx="1"/>
          </p:nvPr>
        </p:nvSpPr>
        <p:spPr>
          <a:xfrm>
            <a:off x="228600" y="1219200"/>
            <a:ext cx="8686800" cy="5410200"/>
          </a:xfrm>
        </p:spPr>
        <p:txBody>
          <a:bodyPr/>
          <a:lstStyle/>
          <a:p>
            <a:pPr>
              <a:lnSpc>
                <a:spcPct val="100000"/>
              </a:lnSpc>
            </a:pPr>
            <a:r>
              <a:rPr lang="en-US" dirty="0" smtClean="0"/>
              <a:t>The exceptions of the use case would be: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sp>
        <p:nvSpPr>
          <p:cNvPr id="5" name="Rectangle 3"/>
          <p:cNvSpPr txBox="1">
            <a:spLocks noChangeArrowheads="1"/>
          </p:cNvSpPr>
          <p:nvPr/>
        </p:nvSpPr>
        <p:spPr>
          <a:xfrm>
            <a:off x="647700" y="2057400"/>
            <a:ext cx="7848600" cy="363176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lvl="1" indent="0">
              <a:lnSpc>
                <a:spcPct val="100000"/>
              </a:lnSpc>
              <a:buClr>
                <a:srgbClr val="46A6BD">
                  <a:lumMod val="40000"/>
                  <a:lumOff val="60000"/>
                </a:srgbClr>
              </a:buClr>
              <a:buSzPct val="70000"/>
              <a:buFont typeface="Wingdings 2" pitchFamily="18" charset="2"/>
              <a:buNone/>
              <a:tabLst>
                <a:tab pos="282575" algn="l"/>
              </a:tabLst>
            </a:pPr>
            <a:r>
              <a:rPr lang="en-US" sz="2000" noProof="1" smtClean="0">
                <a:solidFill>
                  <a:srgbClr val="46A6BD">
                    <a:lumMod val="20000"/>
                    <a:lumOff val="80000"/>
                  </a:srgbClr>
                </a:solidFill>
                <a:cs typeface="Consolas" pitchFamily="49" charset="0"/>
              </a:rPr>
              <a:t>Exceptions</a:t>
            </a:r>
          </a:p>
          <a:p>
            <a:pPr marL="0" lvl="1" indent="0">
              <a:lnSpc>
                <a:spcPct val="100000"/>
              </a:lnSpc>
              <a:buClr>
                <a:srgbClr val="46A6BD">
                  <a:lumMod val="40000"/>
                  <a:lumOff val="60000"/>
                </a:srgbClr>
              </a:buClr>
              <a:buSzPct val="70000"/>
              <a:buFont typeface="Wingdings 2" pitchFamily="18" charset="2"/>
              <a:buNone/>
              <a:tabLst>
                <a:tab pos="282575" algn="l"/>
              </a:tabLst>
            </a:pPr>
            <a:endParaRPr lang="en-US" sz="2000" noProof="1" smtClean="0">
              <a:solidFill>
                <a:srgbClr val="46A6BD">
                  <a:lumMod val="20000"/>
                  <a:lumOff val="80000"/>
                </a:srgbClr>
              </a:solidFill>
              <a:cs typeface="Consolas" pitchFamily="49" charset="0"/>
            </a:endParaRPr>
          </a:p>
          <a:p>
            <a:pPr marL="571500" lvl="1" indent="-279400">
              <a:lnSpc>
                <a:spcPct val="100000"/>
              </a:lnSpc>
              <a:buClr>
                <a:srgbClr val="46A6BD">
                  <a:lumMod val="40000"/>
                  <a:lumOff val="60000"/>
                </a:srgbClr>
              </a:buClr>
              <a:buSzPct val="90000"/>
              <a:buFont typeface="+mj-lt"/>
              <a:buAutoNum type="arabicPeriod"/>
              <a:tabLst>
                <a:tab pos="571500" algn="l"/>
              </a:tabLst>
            </a:pPr>
            <a:r>
              <a:rPr lang="en-US" sz="2000" noProof="1" smtClean="0">
                <a:solidFill>
                  <a:srgbClr val="CCFF66">
                    <a:lumMod val="40000"/>
                    <a:lumOff val="60000"/>
                  </a:srgbClr>
                </a:solidFill>
                <a:cs typeface="Consolas" pitchFamily="49" charset="0"/>
              </a:rPr>
              <a:t>Customer attempts </a:t>
            </a:r>
            <a:r>
              <a:rPr lang="en-US" sz="2000" noProof="1">
                <a:solidFill>
                  <a:srgbClr val="CCFF66">
                    <a:lumMod val="40000"/>
                    <a:lumOff val="60000"/>
                  </a:srgbClr>
                </a:solidFill>
                <a:cs typeface="Consolas" pitchFamily="49" charset="0"/>
              </a:rPr>
              <a:t>to check out with an empty shopping </a:t>
            </a:r>
            <a:r>
              <a:rPr lang="en-US" sz="2000" noProof="1" smtClean="0">
                <a:solidFill>
                  <a:srgbClr val="CCFF66">
                    <a:lumMod val="40000"/>
                    <a:lumOff val="60000"/>
                  </a:srgbClr>
                </a:solidFill>
                <a:cs typeface="Consolas" pitchFamily="49" charset="0"/>
              </a:rPr>
              <a:t>cart; </a:t>
            </a:r>
            <a:r>
              <a:rPr lang="en-US" sz="2000" noProof="1" smtClean="0">
                <a:solidFill>
                  <a:srgbClr val="46A6BD">
                    <a:lumMod val="20000"/>
                    <a:lumOff val="80000"/>
                  </a:srgbClr>
                </a:solidFill>
                <a:cs typeface="Consolas" pitchFamily="49" charset="0"/>
              </a:rPr>
              <a:t>System </a:t>
            </a:r>
            <a:r>
              <a:rPr lang="en-US" sz="2000" noProof="1">
                <a:solidFill>
                  <a:srgbClr val="46A6BD">
                    <a:lumMod val="20000"/>
                    <a:lumOff val="80000"/>
                  </a:srgbClr>
                </a:solidFill>
                <a:cs typeface="Consolas" pitchFamily="49" charset="0"/>
              </a:rPr>
              <a:t>gives an error </a:t>
            </a:r>
            <a:r>
              <a:rPr lang="en-US" sz="2000" noProof="1" smtClean="0">
                <a:solidFill>
                  <a:srgbClr val="46A6BD">
                    <a:lumMod val="20000"/>
                    <a:lumOff val="80000"/>
                  </a:srgbClr>
                </a:solidFill>
                <a:cs typeface="Consolas" pitchFamily="49" charset="0"/>
              </a:rPr>
              <a:t>message</a:t>
            </a:r>
          </a:p>
          <a:p>
            <a:pPr marL="571500" lvl="1" indent="-279400">
              <a:lnSpc>
                <a:spcPct val="100000"/>
              </a:lnSpc>
              <a:buClr>
                <a:srgbClr val="46A6BD">
                  <a:lumMod val="40000"/>
                  <a:lumOff val="60000"/>
                </a:srgbClr>
              </a:buClr>
              <a:buSzPct val="90000"/>
              <a:buFont typeface="+mj-lt"/>
              <a:buAutoNum type="arabicPeriod"/>
              <a:tabLst>
                <a:tab pos="571500" algn="l"/>
              </a:tabLst>
            </a:pPr>
            <a:r>
              <a:rPr lang="en-US" sz="2000" noProof="1" smtClean="0">
                <a:solidFill>
                  <a:srgbClr val="CCFF66">
                    <a:lumMod val="40000"/>
                    <a:lumOff val="60000"/>
                  </a:srgbClr>
                </a:solidFill>
                <a:cs typeface="Consolas" pitchFamily="49" charset="0"/>
              </a:rPr>
              <a:t>Customer provides invalid address, payment, or shipping information; </a:t>
            </a:r>
            <a:r>
              <a:rPr lang="en-US" sz="2000" noProof="1" smtClean="0">
                <a:solidFill>
                  <a:srgbClr val="46A6BD">
                    <a:lumMod val="20000"/>
                    <a:lumOff val="80000"/>
                  </a:srgbClr>
                </a:solidFill>
                <a:cs typeface="Consolas" pitchFamily="49" charset="0"/>
              </a:rPr>
              <a:t>System gives error messages as appropriate</a:t>
            </a:r>
          </a:p>
          <a:p>
            <a:pPr marL="571500" lvl="1" indent="-279400">
              <a:lnSpc>
                <a:spcPct val="100000"/>
              </a:lnSpc>
              <a:buClr>
                <a:srgbClr val="46A6BD">
                  <a:lumMod val="40000"/>
                  <a:lumOff val="60000"/>
                </a:srgbClr>
              </a:buClr>
              <a:buSzPct val="90000"/>
              <a:buFont typeface="+mj-lt"/>
              <a:buAutoNum type="arabicPeriod"/>
              <a:tabLst>
                <a:tab pos="571500" algn="l"/>
              </a:tabLst>
            </a:pPr>
            <a:r>
              <a:rPr lang="en-US" sz="2000" noProof="1" smtClean="0">
                <a:solidFill>
                  <a:srgbClr val="CCFF66">
                    <a:lumMod val="40000"/>
                    <a:lumOff val="60000"/>
                  </a:srgbClr>
                </a:solidFill>
                <a:cs typeface="Consolas" pitchFamily="49" charset="0"/>
              </a:rPr>
              <a:t>Customer abandons transaction before or during checkout; </a:t>
            </a:r>
            <a:r>
              <a:rPr lang="en-US" sz="2000" noProof="1" smtClean="0">
                <a:solidFill>
                  <a:srgbClr val="46A6BD">
                    <a:lumMod val="20000"/>
                    <a:lumOff val="80000"/>
                  </a:srgbClr>
                </a:solidFill>
                <a:cs typeface="Consolas" pitchFamily="49" charset="0"/>
              </a:rPr>
              <a:t>System logs Customer out after 10 minutes of inactivity</a:t>
            </a:r>
          </a:p>
          <a:p>
            <a:pPr marL="292100" lvl="1" indent="0">
              <a:lnSpc>
                <a:spcPct val="100000"/>
              </a:lnSpc>
              <a:buClr>
                <a:srgbClr val="46A6BD">
                  <a:lumMod val="40000"/>
                  <a:lumOff val="60000"/>
                </a:srgbClr>
              </a:buClr>
              <a:buSzPct val="90000"/>
              <a:buFont typeface="Wingdings 2" pitchFamily="18" charset="2"/>
              <a:buNone/>
              <a:tabLst>
                <a:tab pos="571500" algn="l"/>
              </a:tabLst>
            </a:pPr>
            <a:endParaRPr lang="en-US" sz="2000" noProof="1" smtClean="0">
              <a:solidFill>
                <a:srgbClr val="CCFF66">
                  <a:lumMod val="40000"/>
                  <a:lumOff val="60000"/>
                </a:srgbClr>
              </a:solidFill>
              <a:cs typeface="Consolas" pitchFamily="49" charset="0"/>
            </a:endParaRPr>
          </a:p>
        </p:txBody>
      </p:sp>
    </p:spTree>
    <p:extLst>
      <p:ext uri="{BB962C8B-B14F-4D97-AF65-F5344CB8AC3E}">
        <p14:creationId xmlns:p14="http://schemas.microsoft.com/office/powerpoint/2010/main" val="3403965246"/>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solidFill>
                  <a:srgbClr val="CCFF33"/>
                </a:solidFill>
              </a:rPr>
              <a:t>Suitability Testing – Example </a:t>
            </a:r>
            <a:r>
              <a:rPr lang="en-US" sz="3800" dirty="0" smtClean="0">
                <a:solidFill>
                  <a:srgbClr val="CCFF33"/>
                </a:solidFill>
              </a:rPr>
              <a:t>(3)</a:t>
            </a:r>
            <a:endParaRPr lang="en-US" dirty="0"/>
          </a:p>
        </p:txBody>
      </p:sp>
      <p:sp>
        <p:nvSpPr>
          <p:cNvPr id="6" name="Content Placeholder 2"/>
          <p:cNvSpPr>
            <a:spLocks noGrp="1"/>
          </p:cNvSpPr>
          <p:nvPr>
            <p:ph idx="1"/>
          </p:nvPr>
        </p:nvSpPr>
        <p:spPr>
          <a:xfrm>
            <a:off x="228600" y="990600"/>
            <a:ext cx="8686800" cy="609600"/>
          </a:xfrm>
        </p:spPr>
        <p:txBody>
          <a:bodyPr/>
          <a:lstStyle/>
          <a:p>
            <a:r>
              <a:rPr lang="en-US" dirty="0" smtClean="0"/>
              <a:t>A test case for the normal workflow can be: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graphicFrame>
        <p:nvGraphicFramePr>
          <p:cNvPr id="5" name="Group 134"/>
          <p:cNvGraphicFramePr>
            <a:graphicFrameLocks/>
          </p:cNvGraphicFramePr>
          <p:nvPr>
            <p:extLst/>
          </p:nvPr>
        </p:nvGraphicFramePr>
        <p:xfrm>
          <a:off x="609600" y="1700784"/>
          <a:ext cx="8001000" cy="4471416"/>
        </p:xfrm>
        <a:graphic>
          <a:graphicData uri="http://schemas.openxmlformats.org/drawingml/2006/table">
            <a:tbl>
              <a:tblPr/>
              <a:tblGrid>
                <a:gridCol w="457200"/>
                <a:gridCol w="4953000"/>
                <a:gridCol w="2590800"/>
              </a:tblGrid>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Test Step</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Expected Result</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50000"/>
                      </a:schemeClr>
                    </a:solid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Place 1 item in cart</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Item in cart</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2</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Click checkout</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Checkout screen</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3</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Input valid address, valid payment using American Express, and valid shipping method information</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Each screen displays correctly and valid inputs are accepted</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4</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Verify order information</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Show as entered</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5</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Confirm order</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Order in system</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6</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Repeat steps 1-5, but place 2 items in cart, and pay with Visa, and ship international</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As shown in 1-5</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7</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Repeat steps 1-5, but place the maximum number of items in cart and pay with MasterCard</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As shown in 1-5</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Repeat steps 1-5, but pay with Discover</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As shown in 1-5</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639375443"/>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Lectors</a:t>
            </a:r>
          </a:p>
        </p:txBody>
      </p:sp>
      <p:sp>
        <p:nvSpPr>
          <p:cNvPr id="3" name="Content Placeholder 2"/>
          <p:cNvSpPr>
            <a:spLocks noGrp="1"/>
          </p:cNvSpPr>
          <p:nvPr>
            <p:ph idx="1"/>
          </p:nvPr>
        </p:nvSpPr>
        <p:spPr>
          <a:xfrm>
            <a:off x="952500" y="932331"/>
            <a:ext cx="7581900" cy="5764304"/>
          </a:xfrm>
        </p:spPr>
        <p:txBody>
          <a:bodyPr/>
          <a:lstStyle/>
          <a:p>
            <a:pPr>
              <a:lnSpc>
                <a:spcPct val="100000"/>
              </a:lnSpc>
            </a:pPr>
            <a:r>
              <a:rPr lang="en-US" dirty="0">
                <a:solidFill>
                  <a:schemeClr val="accent5">
                    <a:lumMod val="20000"/>
                    <a:lumOff val="80000"/>
                  </a:schemeClr>
                </a:solidFill>
              </a:rPr>
              <a:t>Snejina Lazarova</a:t>
            </a:r>
          </a:p>
          <a:p>
            <a:pPr marL="357188" lvl="1" indent="0">
              <a:lnSpc>
                <a:spcPct val="100000"/>
              </a:lnSpc>
              <a:spcBef>
                <a:spcPts val="300"/>
              </a:spcBef>
              <a:spcAft>
                <a:spcPts val="300"/>
              </a:spcAft>
              <a:buNone/>
            </a:pPr>
            <a:r>
              <a:rPr lang="en-US" sz="2400" dirty="0" smtClean="0"/>
              <a:t>Product Manager</a:t>
            </a:r>
          </a:p>
          <a:p>
            <a:pPr marL="357188" lvl="1" indent="0">
              <a:lnSpc>
                <a:spcPct val="100000"/>
              </a:lnSpc>
              <a:spcBef>
                <a:spcPts val="300"/>
              </a:spcBef>
              <a:spcAft>
                <a:spcPts val="300"/>
              </a:spcAft>
              <a:buNone/>
            </a:pPr>
            <a:r>
              <a:rPr lang="en-US" sz="2400" dirty="0" smtClean="0"/>
              <a:t>Talent Management System</a:t>
            </a:r>
          </a:p>
          <a:p>
            <a:pPr lvl="1">
              <a:lnSpc>
                <a:spcPct val="100000"/>
              </a:lnSpc>
              <a:spcBef>
                <a:spcPts val="300"/>
              </a:spcBef>
              <a:spcAft>
                <a:spcPts val="300"/>
              </a:spcAft>
            </a:pPr>
            <a:endParaRPr lang="en-US" dirty="0" smtClean="0"/>
          </a:p>
          <a:p>
            <a:pPr lvl="1">
              <a:lnSpc>
                <a:spcPct val="100000"/>
              </a:lnSpc>
              <a:spcBef>
                <a:spcPts val="300"/>
              </a:spcBef>
              <a:spcAft>
                <a:spcPts val="300"/>
              </a:spcAft>
            </a:pPr>
            <a:endParaRPr lang="en-US" dirty="0"/>
          </a:p>
          <a:p>
            <a:pPr>
              <a:lnSpc>
                <a:spcPct val="100000"/>
              </a:lnSpc>
              <a:spcBef>
                <a:spcPts val="300"/>
              </a:spcBef>
              <a:spcAft>
                <a:spcPts val="300"/>
              </a:spcAft>
            </a:pPr>
            <a:r>
              <a:rPr lang="en-US" dirty="0">
                <a:solidFill>
                  <a:schemeClr val="accent5">
                    <a:lumMod val="20000"/>
                    <a:lumOff val="80000"/>
                  </a:schemeClr>
                </a:solidFill>
              </a:rPr>
              <a:t>Dimo Mitev</a:t>
            </a:r>
          </a:p>
          <a:p>
            <a:pPr marL="357188" lvl="1" indent="0">
              <a:lnSpc>
                <a:spcPct val="100000"/>
              </a:lnSpc>
              <a:buNone/>
            </a:pPr>
            <a:r>
              <a:rPr lang="en-US" sz="2400" dirty="0" smtClean="0"/>
              <a:t>QA Architect</a:t>
            </a:r>
          </a:p>
          <a:p>
            <a:pPr marL="357188" lvl="1" indent="0">
              <a:lnSpc>
                <a:spcPct val="100000"/>
              </a:lnSpc>
              <a:buNone/>
            </a:pPr>
            <a:r>
              <a:rPr lang="en-US" sz="2400" dirty="0" smtClean="0"/>
              <a:t>Backend Services Team</a:t>
            </a:r>
            <a:r>
              <a:rPr lang="en-US" dirty="0" smtClean="0"/>
              <a:t/>
            </a:r>
            <a:br>
              <a:rPr lang="en-US" dirty="0" smtClean="0"/>
            </a:br>
            <a:r>
              <a:rPr lang="en-US" dirty="0" smtClean="0">
                <a:effectLst/>
              </a:rPr>
              <a:t/>
            </a:r>
            <a:br>
              <a:rPr lang="en-US" dirty="0" smtClean="0">
                <a:effectLst/>
              </a:rPr>
            </a:b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6165"/>
          <a:stretch/>
        </p:blipFill>
        <p:spPr>
          <a:xfrm>
            <a:off x="6099452" y="3790421"/>
            <a:ext cx="1441959" cy="2029609"/>
          </a:xfrm>
          <a:prstGeom prst="roundRect">
            <a:avLst/>
          </a:prstGeom>
          <a:noFill/>
          <a:ln>
            <a:noFill/>
          </a:ln>
          <a:effectLst>
            <a:glow rad="101600">
              <a:schemeClr val="tx1">
                <a:alpha val="60000"/>
              </a:schemeClr>
            </a:glow>
            <a:outerShdw dist="35921" dir="2700000" algn="ctr" rotWithShape="0">
              <a:schemeClr val="bg2"/>
            </a:outerShdw>
          </a:effec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387" y="1144123"/>
            <a:ext cx="1387326" cy="2080989"/>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33153273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solidFill>
                  <a:srgbClr val="CCFF33"/>
                </a:solidFill>
              </a:rPr>
              <a:t>Suitability Testing – Example </a:t>
            </a:r>
            <a:r>
              <a:rPr lang="en-US" sz="3800" dirty="0" smtClean="0">
                <a:solidFill>
                  <a:srgbClr val="CCFF33"/>
                </a:solidFill>
              </a:rPr>
              <a:t>(4)</a:t>
            </a:r>
            <a:endParaRPr lang="en-US" dirty="0"/>
          </a:p>
        </p:txBody>
      </p:sp>
      <p:sp>
        <p:nvSpPr>
          <p:cNvPr id="6" name="Content Placeholder 2"/>
          <p:cNvSpPr>
            <a:spLocks noGrp="1"/>
          </p:cNvSpPr>
          <p:nvPr>
            <p:ph idx="1"/>
          </p:nvPr>
        </p:nvSpPr>
        <p:spPr>
          <a:xfrm>
            <a:off x="228600" y="990600"/>
            <a:ext cx="8686800" cy="609600"/>
          </a:xfrm>
        </p:spPr>
        <p:txBody>
          <a:bodyPr/>
          <a:lstStyle/>
          <a:p>
            <a:r>
              <a:rPr lang="en-US" dirty="0" smtClean="0"/>
              <a:t>An exceptional test case can be: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graphicFrame>
        <p:nvGraphicFramePr>
          <p:cNvPr id="7" name="Group 134"/>
          <p:cNvGraphicFramePr>
            <a:graphicFrameLocks/>
          </p:cNvGraphicFramePr>
          <p:nvPr>
            <p:extLst/>
          </p:nvPr>
        </p:nvGraphicFramePr>
        <p:xfrm>
          <a:off x="609600" y="1905000"/>
          <a:ext cx="8001000" cy="4210812"/>
        </p:xfrm>
        <a:graphic>
          <a:graphicData uri="http://schemas.openxmlformats.org/drawingml/2006/table">
            <a:tbl>
              <a:tblPr/>
              <a:tblGrid>
                <a:gridCol w="457200"/>
                <a:gridCol w="4953000"/>
                <a:gridCol w="2590800"/>
              </a:tblGrid>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Test Step</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Expected Result</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50000"/>
                      </a:schemeClr>
                    </a:solid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Do not place any items in cart</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Cart empty</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2</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Click Checkout</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Error message</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3</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Place item in cart, click checkout, enter invalid address, then invalid payment, then invalid shipping information</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Error messages, can't proceed to next screen until resolved</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4</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Verify order information</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Shown as entered</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5</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Confirm order</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Order in system</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6</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Repeat steps 1-3, but stop activity and abandon transaction after placing item in cart</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User logged out exactly 10 minutes after activity</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7</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Repeat steps 1-3, but stop activity and abandon transaction on each screen</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As shown in 6</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Repeat steps 1-4, do not confirm order</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1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As shown in 6</a:t>
                      </a:r>
                    </a:p>
                  </a:txBody>
                  <a:tcP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975468638"/>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685800"/>
          </a:xfrm>
        </p:spPr>
        <p:txBody>
          <a:bodyPr/>
          <a:lstStyle/>
          <a:p>
            <a:r>
              <a:rPr lang="en-US" dirty="0" smtClean="0"/>
              <a:t>Functional Interoperability</a:t>
            </a:r>
            <a:endParaRPr lang="en-US" dirty="0"/>
          </a:p>
        </p:txBody>
      </p:sp>
      <p:sp>
        <p:nvSpPr>
          <p:cNvPr id="3" name="Subtitle 2"/>
          <p:cNvSpPr>
            <a:spLocks noGrp="1"/>
          </p:cNvSpPr>
          <p:nvPr>
            <p:ph type="subTitle" idx="1"/>
          </p:nvPr>
        </p:nvSpPr>
        <p:spPr>
          <a:xfrm>
            <a:off x="609600" y="1981200"/>
            <a:ext cx="7924800" cy="569120"/>
          </a:xfrm>
        </p:spPr>
        <p:txBody>
          <a:bodyPr/>
          <a:lstStyle/>
          <a:p>
            <a:r>
              <a:rPr lang="en-US" dirty="0" smtClean="0"/>
              <a:t>Do Separate Systems Speak The Same Language?</a:t>
            </a:r>
            <a:endParaRPr lang="en-US" dirty="0"/>
          </a:p>
        </p:txBody>
      </p:sp>
      <p:pic>
        <p:nvPicPr>
          <p:cNvPr id="18439" name="Picture 7"/>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57563" y="3505200"/>
            <a:ext cx="2428875" cy="188595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9930676"/>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I</a:t>
            </a:r>
            <a:r>
              <a:rPr lang="en-US" dirty="0" smtClean="0"/>
              <a:t>nteroperability</a:t>
            </a:r>
            <a:endParaRPr lang="en-US" dirty="0"/>
          </a:p>
        </p:txBody>
      </p:sp>
      <p:sp>
        <p:nvSpPr>
          <p:cNvPr id="3" name="Content Placeholder 2"/>
          <p:cNvSpPr>
            <a:spLocks noGrp="1"/>
          </p:cNvSpPr>
          <p:nvPr>
            <p:ph idx="1"/>
          </p:nvPr>
        </p:nvSpPr>
        <p:spPr/>
        <p:txBody>
          <a:bodyPr/>
          <a:lstStyle/>
          <a:p>
            <a:pPr>
              <a:lnSpc>
                <a:spcPct val="100000"/>
              </a:lnSpc>
            </a:pPr>
            <a:r>
              <a:rPr lang="en-US" dirty="0" smtClean="0"/>
              <a:t>Functional interoperability</a:t>
            </a:r>
          </a:p>
          <a:p>
            <a:pPr lvl="1">
              <a:lnSpc>
                <a:spcPct val="100000"/>
              </a:lnSpc>
            </a:pPr>
            <a:r>
              <a:rPr lang="en-US" dirty="0" smtClean="0"/>
              <a:t>Is an application able to function correctly in all intended target environments</a:t>
            </a:r>
          </a:p>
          <a:p>
            <a:pPr lvl="2">
              <a:lnSpc>
                <a:spcPct val="100000"/>
              </a:lnSpc>
            </a:pPr>
            <a:r>
              <a:rPr lang="en-US" dirty="0" smtClean="0"/>
              <a:t>Hardware</a:t>
            </a:r>
          </a:p>
          <a:p>
            <a:pPr lvl="2">
              <a:lnSpc>
                <a:spcPct val="100000"/>
              </a:lnSpc>
            </a:pPr>
            <a:r>
              <a:rPr lang="en-US" dirty="0" smtClean="0"/>
              <a:t>Software</a:t>
            </a:r>
          </a:p>
          <a:p>
            <a:pPr lvl="2">
              <a:lnSpc>
                <a:spcPct val="100000"/>
              </a:lnSpc>
            </a:pPr>
            <a:r>
              <a:rPr lang="en-US" dirty="0"/>
              <a:t>C</a:t>
            </a:r>
            <a:r>
              <a:rPr lang="en-US" dirty="0" smtClean="0"/>
              <a:t>onnectivity infrastructure</a:t>
            </a:r>
          </a:p>
          <a:p>
            <a:pPr lvl="2">
              <a:lnSpc>
                <a:spcPct val="100000"/>
              </a:lnSpc>
            </a:pPr>
            <a:r>
              <a:rPr lang="en-US" dirty="0"/>
              <a:t>D</a:t>
            </a:r>
            <a:r>
              <a:rPr lang="en-US" dirty="0" smtClean="0"/>
              <a:t>atabase systems</a:t>
            </a:r>
          </a:p>
          <a:p>
            <a:pPr lvl="2">
              <a:lnSpc>
                <a:spcPct val="100000"/>
              </a:lnSpc>
            </a:pPr>
            <a:r>
              <a:rPr lang="en-US" dirty="0"/>
              <a:t>O</a:t>
            </a:r>
            <a:r>
              <a:rPr lang="en-US" dirty="0" smtClean="0"/>
              <a:t>perating systems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248400" y="3643859"/>
            <a:ext cx="2309191" cy="25908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4770557"/>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t>
            </a:r>
            <a:r>
              <a:rPr lang="en-US" dirty="0" smtClean="0"/>
              <a:t>Interoperability (2)</a:t>
            </a:r>
            <a:endParaRPr lang="en-US" dirty="0"/>
          </a:p>
        </p:txBody>
      </p:sp>
      <p:sp>
        <p:nvSpPr>
          <p:cNvPr id="3" name="Content Placeholder 2"/>
          <p:cNvSpPr>
            <a:spLocks noGrp="1"/>
          </p:cNvSpPr>
          <p:nvPr>
            <p:ph idx="1"/>
          </p:nvPr>
        </p:nvSpPr>
        <p:spPr/>
        <p:txBody>
          <a:bodyPr/>
          <a:lstStyle/>
          <a:p>
            <a:pPr>
              <a:lnSpc>
                <a:spcPct val="100000"/>
              </a:lnSpc>
            </a:pPr>
            <a:r>
              <a:rPr lang="en-US" dirty="0" smtClean="0"/>
              <a:t>Functional interoperability relates to:</a:t>
            </a:r>
          </a:p>
          <a:p>
            <a:pPr lvl="1">
              <a:lnSpc>
                <a:spcPct val="100000"/>
              </a:lnSpc>
            </a:pPr>
            <a:r>
              <a:rPr lang="en-US" dirty="0" smtClean="0"/>
              <a:t>Elements </a:t>
            </a:r>
            <a:r>
              <a:rPr lang="en-US" dirty="0"/>
              <a:t>of the environment that the system must </a:t>
            </a:r>
            <a:r>
              <a:rPr lang="en-US" dirty="0">
                <a:solidFill>
                  <a:schemeClr val="accent5">
                    <a:lumMod val="20000"/>
                    <a:lumOff val="80000"/>
                  </a:schemeClr>
                </a:solidFill>
              </a:rPr>
              <a:t>interoperate directly </a:t>
            </a:r>
            <a:r>
              <a:rPr lang="en-US" dirty="0" smtClean="0"/>
              <a:t>with</a:t>
            </a:r>
            <a:endParaRPr lang="en-US" dirty="0"/>
          </a:p>
          <a:p>
            <a:pPr lvl="1">
              <a:lnSpc>
                <a:spcPct val="100000"/>
              </a:lnSpc>
            </a:pPr>
            <a:r>
              <a:rPr lang="en-US" dirty="0" smtClean="0"/>
              <a:t>Elements </a:t>
            </a:r>
            <a:r>
              <a:rPr lang="en-US" dirty="0"/>
              <a:t>that it interoperates </a:t>
            </a:r>
            <a:r>
              <a:rPr lang="en-US" dirty="0">
                <a:solidFill>
                  <a:schemeClr val="accent5">
                    <a:lumMod val="20000"/>
                    <a:lumOff val="80000"/>
                  </a:schemeClr>
                </a:solidFill>
              </a:rPr>
              <a:t>indirectly</a:t>
            </a:r>
            <a:r>
              <a:rPr lang="en-US" dirty="0"/>
              <a:t> with </a:t>
            </a:r>
            <a:endParaRPr lang="en-US" dirty="0" smtClean="0"/>
          </a:p>
          <a:p>
            <a:pPr lvl="1">
              <a:lnSpc>
                <a:spcPct val="100000"/>
              </a:lnSpc>
            </a:pPr>
            <a:r>
              <a:rPr lang="en-US" dirty="0" smtClean="0"/>
              <a:t>Elements the system </a:t>
            </a:r>
            <a:r>
              <a:rPr lang="en-US" dirty="0" smtClean="0">
                <a:solidFill>
                  <a:schemeClr val="accent5">
                    <a:lumMod val="20000"/>
                    <a:lumOff val="80000"/>
                  </a:schemeClr>
                </a:solidFill>
              </a:rPr>
              <a:t>cohabitates</a:t>
            </a:r>
            <a:r>
              <a:rPr lang="en-US" dirty="0" smtClean="0"/>
              <a:t> with</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pic>
        <p:nvPicPr>
          <p:cNvPr id="5"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57600" y="4038600"/>
            <a:ext cx="1984618" cy="2414587"/>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9496550"/>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Cohabitation</a:t>
            </a:r>
            <a:endParaRPr lang="en-US" dirty="0"/>
          </a:p>
        </p:txBody>
      </p:sp>
      <p:sp>
        <p:nvSpPr>
          <p:cNvPr id="3" name="Content Placeholder 2"/>
          <p:cNvSpPr>
            <a:spLocks noGrp="1"/>
          </p:cNvSpPr>
          <p:nvPr>
            <p:ph idx="1"/>
          </p:nvPr>
        </p:nvSpPr>
        <p:spPr/>
        <p:txBody>
          <a:bodyPr/>
          <a:lstStyle/>
          <a:p>
            <a:pPr>
              <a:lnSpc>
                <a:spcPct val="100000"/>
              </a:lnSpc>
            </a:pPr>
            <a:r>
              <a:rPr lang="en-US" dirty="0" smtClean="0"/>
              <a:t>What do we mean by </a:t>
            </a:r>
            <a:r>
              <a:rPr lang="en-US" dirty="0" smtClean="0">
                <a:solidFill>
                  <a:schemeClr val="accent5">
                    <a:lumMod val="20000"/>
                    <a:lumOff val="80000"/>
                  </a:schemeClr>
                </a:solidFill>
              </a:rPr>
              <a:t>cohabitating</a:t>
            </a:r>
            <a:r>
              <a:rPr lang="en-US" dirty="0" smtClean="0"/>
              <a:t> elements?</a:t>
            </a:r>
          </a:p>
          <a:p>
            <a:pPr lvl="1">
              <a:lnSpc>
                <a:spcPct val="100000"/>
              </a:lnSpc>
            </a:pPr>
            <a:r>
              <a:rPr lang="en-US" dirty="0"/>
              <a:t>A</a:t>
            </a:r>
            <a:r>
              <a:rPr lang="en-US" dirty="0" smtClean="0"/>
              <a:t>pplications sharing common resources but without working together</a:t>
            </a:r>
          </a:p>
          <a:p>
            <a:pPr lvl="2">
              <a:lnSpc>
                <a:spcPct val="100000"/>
              </a:lnSpc>
            </a:pPr>
            <a:r>
              <a:rPr lang="en-US" dirty="0" smtClean="0"/>
              <a:t>Network infrastructure</a:t>
            </a:r>
          </a:p>
          <a:p>
            <a:pPr lvl="2">
              <a:lnSpc>
                <a:spcPct val="100000"/>
              </a:lnSpc>
            </a:pPr>
            <a:r>
              <a:rPr lang="en-US" dirty="0" smtClean="0"/>
              <a:t>CPU capability</a:t>
            </a:r>
          </a:p>
          <a:p>
            <a:pPr lvl="2">
              <a:lnSpc>
                <a:spcPct val="100000"/>
              </a:lnSpc>
            </a:pPr>
            <a:r>
              <a:rPr lang="en-US" dirty="0"/>
              <a:t>M</a:t>
            </a:r>
            <a:r>
              <a:rPr lang="en-US" dirty="0" smtClean="0"/>
              <a:t>emory space</a:t>
            </a:r>
          </a:p>
          <a:p>
            <a:pPr lvl="2">
              <a:lnSpc>
                <a:spcPct val="100000"/>
              </a:lnSpc>
            </a:pPr>
            <a:r>
              <a:rPr lang="en-US" dirty="0"/>
              <a:t>E</a:t>
            </a:r>
            <a:r>
              <a:rPr lang="en-US" dirty="0" smtClean="0"/>
              <a:t>tc.</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pic>
        <p:nvPicPr>
          <p:cNvPr id="22530" name="Picture 2" descr="http://farm1.static.flickr.com/53/142455033_49ce50a89b.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876800" y="4025900"/>
            <a:ext cx="3679438" cy="2362200"/>
          </a:xfrm>
          <a:prstGeom prst="round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082359"/>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smtClean="0"/>
              <a:t>What is a Good Interoperability?</a:t>
            </a:r>
            <a:endParaRPr lang="en-US" sz="3800" dirty="0"/>
          </a:p>
        </p:txBody>
      </p:sp>
      <p:sp>
        <p:nvSpPr>
          <p:cNvPr id="3" name="Content Placeholder 2"/>
          <p:cNvSpPr>
            <a:spLocks noGrp="1"/>
          </p:cNvSpPr>
          <p:nvPr>
            <p:ph idx="1"/>
          </p:nvPr>
        </p:nvSpPr>
        <p:spPr/>
        <p:txBody>
          <a:bodyPr/>
          <a:lstStyle/>
          <a:p>
            <a:pPr>
              <a:lnSpc>
                <a:spcPct val="100000"/>
              </a:lnSpc>
            </a:pPr>
            <a:r>
              <a:rPr lang="en-US" dirty="0"/>
              <a:t>Good interoperability implies ease </a:t>
            </a:r>
            <a:r>
              <a:rPr lang="en-US" dirty="0" smtClean="0"/>
              <a:t>of integration </a:t>
            </a:r>
            <a:r>
              <a:rPr lang="en-US" dirty="0"/>
              <a:t>with other systems </a:t>
            </a:r>
            <a:endParaRPr lang="en-US" dirty="0" smtClean="0"/>
          </a:p>
          <a:p>
            <a:pPr lvl="1">
              <a:lnSpc>
                <a:spcPct val="100000"/>
              </a:lnSpc>
            </a:pPr>
            <a:r>
              <a:rPr lang="en-US" dirty="0"/>
              <a:t>W</a:t>
            </a:r>
            <a:r>
              <a:rPr lang="en-US" dirty="0" smtClean="0"/>
              <a:t>ith </a:t>
            </a:r>
            <a:r>
              <a:rPr lang="en-US" dirty="0"/>
              <a:t>few if any major changes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pic>
        <p:nvPicPr>
          <p:cNvPr id="5" name="Picture 9" descr="http://www.cenelec.eu/images/Interoperability.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705815" y="3581400"/>
            <a:ext cx="3732370" cy="2486025"/>
          </a:xfrm>
          <a:prstGeom prst="round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659971"/>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2925" y="914400"/>
            <a:ext cx="7924800" cy="685800"/>
          </a:xfrm>
        </p:spPr>
        <p:txBody>
          <a:bodyPr/>
          <a:lstStyle/>
          <a:p>
            <a:r>
              <a:rPr lang="en-US" dirty="0" smtClean="0"/>
              <a:t>Accessibility</a:t>
            </a:r>
            <a:endParaRPr lang="en-US" dirty="0"/>
          </a:p>
        </p:txBody>
      </p:sp>
      <p:pic>
        <p:nvPicPr>
          <p:cNvPr id="1026" name="Picture 2" descr="http://www.imacoder.net/img/accessibility.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514600" y="2209800"/>
            <a:ext cx="3981450" cy="3981450"/>
          </a:xfrm>
          <a:prstGeom prst="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187044"/>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Accessibility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Accessibility testing</a:t>
            </a:r>
          </a:p>
          <a:p>
            <a:pPr lvl="1">
              <a:lnSpc>
                <a:spcPct val="100000"/>
              </a:lnSpc>
            </a:pPr>
            <a:r>
              <a:rPr lang="en-US" dirty="0" smtClean="0"/>
              <a:t>Tests </a:t>
            </a:r>
            <a:r>
              <a:rPr lang="en-US" dirty="0"/>
              <a:t>the ability of </a:t>
            </a:r>
            <a:r>
              <a:rPr lang="en-US" dirty="0" smtClean="0"/>
              <a:t>users with </a:t>
            </a:r>
            <a:r>
              <a:rPr lang="en-US" dirty="0"/>
              <a:t>particular </a:t>
            </a:r>
            <a:r>
              <a:rPr lang="en-US" dirty="0">
                <a:solidFill>
                  <a:schemeClr val="accent5">
                    <a:lumMod val="20000"/>
                    <a:lumOff val="80000"/>
                  </a:schemeClr>
                </a:solidFill>
              </a:rPr>
              <a:t>requirements</a:t>
            </a:r>
            <a:r>
              <a:rPr lang="en-US" dirty="0"/>
              <a:t>, </a:t>
            </a:r>
            <a:r>
              <a:rPr lang="en-US" dirty="0">
                <a:solidFill>
                  <a:schemeClr val="accent5">
                    <a:lumMod val="20000"/>
                    <a:lumOff val="80000"/>
                  </a:schemeClr>
                </a:solidFill>
              </a:rPr>
              <a:t>restrictions</a:t>
            </a:r>
            <a:r>
              <a:rPr lang="en-US" dirty="0"/>
              <a:t>, or </a:t>
            </a:r>
            <a:r>
              <a:rPr lang="en-US" dirty="0">
                <a:solidFill>
                  <a:schemeClr val="accent5">
                    <a:lumMod val="20000"/>
                    <a:lumOff val="80000"/>
                  </a:schemeClr>
                </a:solidFill>
              </a:rPr>
              <a:t>disabilities</a:t>
            </a:r>
            <a:r>
              <a:rPr lang="en-US" dirty="0"/>
              <a:t> to use </a:t>
            </a:r>
            <a:r>
              <a:rPr lang="en-US" dirty="0" smtClean="0"/>
              <a:t>the system</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962400" y="3816350"/>
            <a:ext cx="4257675" cy="301942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4681255"/>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Accessibility is Needed?</a:t>
            </a:r>
            <a:endParaRPr lang="en-US" dirty="0"/>
          </a:p>
        </p:txBody>
      </p:sp>
      <p:sp>
        <p:nvSpPr>
          <p:cNvPr id="3" name="Content Placeholder 2"/>
          <p:cNvSpPr>
            <a:spLocks noGrp="1"/>
          </p:cNvSpPr>
          <p:nvPr>
            <p:ph idx="1"/>
          </p:nvPr>
        </p:nvSpPr>
        <p:spPr/>
        <p:txBody>
          <a:bodyPr/>
          <a:lstStyle/>
          <a:p>
            <a:pPr>
              <a:lnSpc>
                <a:spcPct val="100000"/>
              </a:lnSpc>
            </a:pPr>
            <a:r>
              <a:rPr lang="en-US" dirty="0" smtClean="0"/>
              <a:t>Accessibility of a system is usually required by different factors:</a:t>
            </a:r>
          </a:p>
          <a:p>
            <a:pPr lvl="1">
              <a:lnSpc>
                <a:spcPct val="100000"/>
              </a:lnSpc>
            </a:pPr>
            <a:r>
              <a:rPr lang="en-US" dirty="0" smtClean="0"/>
              <a:t>National standards </a:t>
            </a:r>
          </a:p>
          <a:p>
            <a:pPr lvl="1">
              <a:lnSpc>
                <a:spcPct val="100000"/>
              </a:lnSpc>
            </a:pPr>
            <a:r>
              <a:rPr lang="en-US" dirty="0"/>
              <a:t>V</a:t>
            </a:r>
            <a:r>
              <a:rPr lang="en-US" dirty="0" smtClean="0"/>
              <a:t>oluntary guidelines</a:t>
            </a:r>
          </a:p>
          <a:p>
            <a:pPr lvl="1">
              <a:lnSpc>
                <a:spcPct val="100000"/>
              </a:lnSpc>
            </a:pPr>
            <a:r>
              <a:rPr lang="en-US" dirty="0" smtClean="0"/>
              <a:t>Law or contract requirements</a:t>
            </a:r>
          </a:p>
          <a:p>
            <a:pPr lvl="2">
              <a:lnSpc>
                <a:spcPct val="100000"/>
              </a:lnSpc>
            </a:pPr>
            <a:r>
              <a:rPr lang="en-US" dirty="0" smtClean="0"/>
              <a:t>May force us to test every field and function with each assistive technology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pic>
        <p:nvPicPr>
          <p:cNvPr id="3074" name="Picture 2" descr="http://www.medusawebsolutions.com/resources/images/Accessibility.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0" y="4876800"/>
            <a:ext cx="2362200" cy="1761342"/>
          </a:xfrm>
          <a:prstGeom prst="round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720679"/>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Accessibility Requirements Example</a:t>
            </a:r>
            <a:endParaRPr lang="en-US" dirty="0"/>
          </a:p>
        </p:txBody>
      </p:sp>
      <p:sp>
        <p:nvSpPr>
          <p:cNvPr id="3" name="Content Placeholder 2"/>
          <p:cNvSpPr>
            <a:spLocks noGrp="1"/>
          </p:cNvSpPr>
          <p:nvPr>
            <p:ph idx="1"/>
          </p:nvPr>
        </p:nvSpPr>
        <p:spPr>
          <a:xfrm>
            <a:off x="228600" y="1219200"/>
            <a:ext cx="8686800" cy="5410200"/>
          </a:xfrm>
        </p:spPr>
        <p:txBody>
          <a:bodyPr/>
          <a:lstStyle/>
          <a:p>
            <a:pPr>
              <a:lnSpc>
                <a:spcPct val="100000"/>
              </a:lnSpc>
            </a:pPr>
            <a:r>
              <a:rPr lang="en-US" dirty="0" smtClean="0"/>
              <a:t>An example of an accessibility requirement could look like this: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
        <p:nvSpPr>
          <p:cNvPr id="5" name="Rectangle 3"/>
          <p:cNvSpPr txBox="1">
            <a:spLocks noChangeArrowheads="1"/>
          </p:cNvSpPr>
          <p:nvPr/>
        </p:nvSpPr>
        <p:spPr>
          <a:xfrm>
            <a:off x="342900" y="2558518"/>
            <a:ext cx="8458200" cy="263149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gn="just">
              <a:lnSpc>
                <a:spcPct val="110000"/>
              </a:lnSpc>
              <a:spcBef>
                <a:spcPts val="0"/>
              </a:spcBef>
              <a:spcAft>
                <a:spcPct val="0"/>
              </a:spcAft>
              <a:buFontTx/>
              <a:buNone/>
            </a:pPr>
            <a:r>
              <a:rPr lang="en-US" sz="3000" noProof="1" smtClean="0">
                <a:solidFill>
                  <a:schemeClr val="tx1">
                    <a:lumMod val="20000"/>
                    <a:lumOff val="80000"/>
                  </a:schemeClr>
                </a:solidFill>
                <a:cs typeface="Consolas" pitchFamily="49" charset="0"/>
              </a:rPr>
              <a:t>   When electronic forms are used, the form shall allow people using assistive technology to access the information, field elements, and functionality required for completion and submission of the form, including all directions and cues.</a:t>
            </a:r>
            <a:endParaRPr lang="bg-BG" sz="3000" noProof="1">
              <a:solidFill>
                <a:schemeClr val="tx1">
                  <a:lumMod val="20000"/>
                  <a:lumOff val="80000"/>
                </a:schemeClr>
              </a:solidFill>
              <a:cs typeface="Consolas" pitchFamily="49" charset="0"/>
            </a:endParaRPr>
          </a:p>
        </p:txBody>
      </p:sp>
      <p:sp>
        <p:nvSpPr>
          <p:cNvPr id="6" name="TextBox 5"/>
          <p:cNvSpPr txBox="1"/>
          <p:nvPr/>
        </p:nvSpPr>
        <p:spPr>
          <a:xfrm>
            <a:off x="6246586" y="5410200"/>
            <a:ext cx="2590800" cy="477054"/>
          </a:xfrm>
          <a:prstGeom prst="rect">
            <a:avLst/>
          </a:prstGeom>
          <a:noFill/>
        </p:spPr>
        <p:txBody>
          <a:bodyPr wrap="square" rtlCol="0">
            <a:spAutoFit/>
          </a:bodyPr>
          <a:lstStyle/>
          <a:p>
            <a:r>
              <a:rPr lang="en-US" dirty="0"/>
              <a:t> </a:t>
            </a:r>
            <a:r>
              <a:rPr lang="en-US" b="1" dirty="0">
                <a:effectLst>
                  <a:outerShdw blurRad="38100" dist="38100" dir="2700000" algn="tl">
                    <a:srgbClr val="000000">
                      <a:alpha val="43137"/>
                    </a:srgbClr>
                  </a:outerShdw>
                </a:effectLst>
              </a:rPr>
              <a:t>U.S. Section 508</a:t>
            </a:r>
          </a:p>
        </p:txBody>
      </p:sp>
    </p:spTree>
    <p:extLst>
      <p:ext uri="{BB962C8B-B14F-4D97-AF65-F5344CB8AC3E}">
        <p14:creationId xmlns:p14="http://schemas.microsoft.com/office/powerpoint/2010/main" val="1524942870"/>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pPr>
              <a:lnSpc>
                <a:spcPct val="100000"/>
              </a:lnSpc>
            </a:pPr>
            <a:r>
              <a:rPr lang="en-US" dirty="0" smtClean="0"/>
              <a:t>Testing of Software Characteristics</a:t>
            </a:r>
          </a:p>
          <a:p>
            <a:pPr>
              <a:lnSpc>
                <a:spcPct val="100000"/>
              </a:lnSpc>
            </a:pPr>
            <a:r>
              <a:rPr lang="en-US" dirty="0" smtClean="0"/>
              <a:t>Quality </a:t>
            </a:r>
            <a:r>
              <a:rPr lang="en-US" dirty="0"/>
              <a:t>Attributes for Domain Testing</a:t>
            </a:r>
          </a:p>
          <a:p>
            <a:pPr lvl="1">
              <a:lnSpc>
                <a:spcPct val="100000"/>
              </a:lnSpc>
            </a:pPr>
            <a:r>
              <a:rPr lang="en-US" dirty="0"/>
              <a:t>Functional Accuracy</a:t>
            </a:r>
          </a:p>
          <a:p>
            <a:pPr lvl="1">
              <a:lnSpc>
                <a:spcPct val="100000"/>
              </a:lnSpc>
            </a:pPr>
            <a:r>
              <a:rPr lang="en-US" dirty="0"/>
              <a:t>Functional Suitability</a:t>
            </a:r>
          </a:p>
          <a:p>
            <a:pPr lvl="1">
              <a:lnSpc>
                <a:spcPct val="100000"/>
              </a:lnSpc>
            </a:pPr>
            <a:r>
              <a:rPr lang="en-US" dirty="0"/>
              <a:t>Functional Interoperability</a:t>
            </a:r>
          </a:p>
          <a:p>
            <a:pPr lvl="1">
              <a:lnSpc>
                <a:spcPct val="100000"/>
              </a:lnSpc>
            </a:pPr>
            <a:r>
              <a:rPr lang="en-US" dirty="0" smtClean="0"/>
              <a:t>Accessibility</a:t>
            </a:r>
            <a:endParaRPr lang="en-US" dirty="0"/>
          </a:p>
          <a:p>
            <a:pPr lvl="1">
              <a:lnSpc>
                <a:spcPct val="100000"/>
              </a:lnSpc>
            </a:pPr>
            <a:r>
              <a:rPr lang="en-US" dirty="0"/>
              <a:t>Usability</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pic>
        <p:nvPicPr>
          <p:cNvPr id="12290"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77000" y="3733800"/>
            <a:ext cx="2206498" cy="25908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9539829"/>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2343" y="1371600"/>
            <a:ext cx="7924800" cy="685800"/>
          </a:xfrm>
        </p:spPr>
        <p:txBody>
          <a:bodyPr/>
          <a:lstStyle/>
          <a:p>
            <a:r>
              <a:rPr lang="en-US" dirty="0"/>
              <a:t>Usability</a:t>
            </a:r>
          </a:p>
        </p:txBody>
      </p:sp>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423886" y="2438400"/>
            <a:ext cx="4296229" cy="36576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4419615"/>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Usability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What is usability testing?</a:t>
            </a:r>
          </a:p>
          <a:p>
            <a:pPr lvl="1">
              <a:lnSpc>
                <a:spcPct val="100000"/>
              </a:lnSpc>
            </a:pPr>
            <a:r>
              <a:rPr lang="en-US" dirty="0"/>
              <a:t>Testing to determine the extent to which the software product is </a:t>
            </a:r>
            <a:endParaRPr lang="en-US" dirty="0" smtClean="0"/>
          </a:p>
          <a:p>
            <a:pPr lvl="2">
              <a:lnSpc>
                <a:spcPct val="100000"/>
              </a:lnSpc>
            </a:pPr>
            <a:r>
              <a:rPr lang="en-US" dirty="0">
                <a:solidFill>
                  <a:schemeClr val="accent5">
                    <a:lumMod val="20000"/>
                    <a:lumOff val="80000"/>
                  </a:schemeClr>
                </a:solidFill>
              </a:rPr>
              <a:t>U</a:t>
            </a:r>
            <a:r>
              <a:rPr lang="en-US" dirty="0" smtClean="0">
                <a:solidFill>
                  <a:schemeClr val="accent5">
                    <a:lumMod val="20000"/>
                    <a:lumOff val="80000"/>
                  </a:schemeClr>
                </a:solidFill>
              </a:rPr>
              <a:t>nderstood</a:t>
            </a:r>
          </a:p>
          <a:p>
            <a:pPr lvl="2">
              <a:lnSpc>
                <a:spcPct val="100000"/>
              </a:lnSpc>
            </a:pPr>
            <a:r>
              <a:rPr lang="en-US" dirty="0" smtClean="0"/>
              <a:t>Easy to </a:t>
            </a:r>
            <a:r>
              <a:rPr lang="en-US" dirty="0" smtClean="0">
                <a:solidFill>
                  <a:schemeClr val="accent5">
                    <a:lumMod val="20000"/>
                    <a:lumOff val="80000"/>
                  </a:schemeClr>
                </a:solidFill>
              </a:rPr>
              <a:t>learn</a:t>
            </a:r>
          </a:p>
          <a:p>
            <a:pPr lvl="2">
              <a:lnSpc>
                <a:spcPct val="100000"/>
              </a:lnSpc>
            </a:pPr>
            <a:r>
              <a:rPr lang="en-US" dirty="0"/>
              <a:t>E</a:t>
            </a:r>
            <a:r>
              <a:rPr lang="en-US" dirty="0" smtClean="0"/>
              <a:t>asy </a:t>
            </a:r>
            <a:r>
              <a:rPr lang="en-US" dirty="0"/>
              <a:t>to </a:t>
            </a:r>
            <a:r>
              <a:rPr lang="en-US" dirty="0" smtClean="0">
                <a:solidFill>
                  <a:schemeClr val="accent5">
                    <a:lumMod val="20000"/>
                    <a:lumOff val="80000"/>
                  </a:schemeClr>
                </a:solidFill>
              </a:rPr>
              <a:t>operate</a:t>
            </a:r>
          </a:p>
          <a:p>
            <a:pPr lvl="2">
              <a:lnSpc>
                <a:spcPct val="100000"/>
              </a:lnSpc>
            </a:pPr>
            <a:r>
              <a:rPr lang="en-US" dirty="0">
                <a:solidFill>
                  <a:schemeClr val="accent5">
                    <a:lumMod val="20000"/>
                    <a:lumOff val="80000"/>
                  </a:schemeClr>
                </a:solidFill>
              </a:rPr>
              <a:t>A</a:t>
            </a:r>
            <a:r>
              <a:rPr lang="en-US" dirty="0" smtClean="0">
                <a:solidFill>
                  <a:schemeClr val="accent5">
                    <a:lumMod val="20000"/>
                    <a:lumOff val="80000"/>
                  </a:schemeClr>
                </a:solidFill>
              </a:rPr>
              <a:t>ttractive</a:t>
            </a:r>
            <a:r>
              <a:rPr lang="en-US" dirty="0" smtClean="0"/>
              <a:t> </a:t>
            </a:r>
            <a:r>
              <a:rPr lang="en-US" dirty="0"/>
              <a:t>to the users </a:t>
            </a:r>
            <a:r>
              <a:rPr lang="en-US" dirty="0" smtClean="0"/>
              <a:t/>
            </a:r>
            <a:br>
              <a:rPr lang="en-US" dirty="0" smtClean="0"/>
            </a:br>
            <a:r>
              <a:rPr lang="en-US" dirty="0" smtClean="0"/>
              <a:t>under </a:t>
            </a:r>
            <a:r>
              <a:rPr lang="en-US" dirty="0"/>
              <a:t>specified </a:t>
            </a:r>
            <a:r>
              <a:rPr lang="en-US" dirty="0" smtClean="0"/>
              <a:t>conditions</a:t>
            </a:r>
          </a:p>
          <a:p>
            <a:pPr>
              <a:lnSpc>
                <a:spcPct val="100000"/>
              </a:lnSpc>
            </a:pPr>
            <a:r>
              <a:rPr lang="en-US" dirty="0" smtClean="0"/>
              <a:t>Usability </a:t>
            </a:r>
            <a:r>
              <a:rPr lang="en-US" dirty="0"/>
              <a:t>testing focuses on the users</a:t>
            </a:r>
          </a:p>
          <a:p>
            <a:pPr lvl="2">
              <a:lnSpc>
                <a:spcPct val="100000"/>
              </a:lnSpc>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96000" y="3048000"/>
            <a:ext cx="2281382" cy="19812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4205296"/>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Could </a:t>
            </a:r>
            <a:r>
              <a:rPr lang="en-US" dirty="0"/>
              <a:t>B</a:t>
            </a:r>
            <a:r>
              <a:rPr lang="en-US" dirty="0" smtClean="0"/>
              <a:t>e Useful?</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en-US" dirty="0"/>
              <a:t>Usability </a:t>
            </a:r>
            <a:r>
              <a:rPr lang="en-US" dirty="0" smtClean="0"/>
              <a:t>testing </a:t>
            </a:r>
            <a:r>
              <a:rPr lang="en-US" dirty="0"/>
              <a:t>focuses on the </a:t>
            </a:r>
            <a:r>
              <a:rPr lang="en-US" dirty="0" smtClean="0"/>
              <a:t>users</a:t>
            </a:r>
          </a:p>
          <a:p>
            <a:pPr>
              <a:lnSpc>
                <a:spcPct val="100000"/>
              </a:lnSpc>
            </a:pPr>
            <a:r>
              <a:rPr lang="en-US" dirty="0" smtClean="0"/>
              <a:t>Some knowledge in fields other than technology can be useful:</a:t>
            </a:r>
          </a:p>
          <a:p>
            <a:pPr lvl="1">
              <a:lnSpc>
                <a:spcPct val="100000"/>
              </a:lnSpc>
            </a:pPr>
            <a:r>
              <a:rPr lang="en-US" dirty="0" smtClean="0"/>
              <a:t>Psychology</a:t>
            </a:r>
          </a:p>
          <a:p>
            <a:pPr lvl="1">
              <a:lnSpc>
                <a:spcPct val="100000"/>
              </a:lnSpc>
            </a:pPr>
            <a:r>
              <a:rPr lang="en-US" dirty="0" smtClean="0"/>
              <a:t>Sociology</a:t>
            </a:r>
          </a:p>
          <a:p>
            <a:pPr lvl="1">
              <a:lnSpc>
                <a:spcPct val="100000"/>
              </a:lnSpc>
            </a:pPr>
            <a:r>
              <a:rPr lang="en-US" dirty="0" smtClean="0"/>
              <a:t>Ergonomics</a:t>
            </a:r>
          </a:p>
          <a:p>
            <a:pPr lvl="1">
              <a:lnSpc>
                <a:spcPct val="100000"/>
              </a:lnSpc>
            </a:pPr>
            <a:r>
              <a:rPr lang="en-US" dirty="0" smtClean="0"/>
              <a:t>Understanding of national </a:t>
            </a:r>
            <a:br>
              <a:rPr lang="en-US" dirty="0" smtClean="0"/>
            </a:br>
            <a:r>
              <a:rPr lang="en-US" dirty="0" smtClean="0"/>
              <a:t>standards related to accessibility</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553199" y="3276600"/>
            <a:ext cx="2030971" cy="2250277"/>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5318253"/>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Characteristics of a Usable Software </a:t>
            </a:r>
            <a:endParaRPr lang="en-US" dirty="0"/>
          </a:p>
        </p:txBody>
      </p:sp>
      <p:sp>
        <p:nvSpPr>
          <p:cNvPr id="3" name="Content Placeholder 2"/>
          <p:cNvSpPr>
            <a:spLocks noGrp="1"/>
          </p:cNvSpPr>
          <p:nvPr>
            <p:ph idx="1"/>
          </p:nvPr>
        </p:nvSpPr>
        <p:spPr>
          <a:xfrm>
            <a:off x="228600" y="1219200"/>
            <a:ext cx="8686800" cy="5486400"/>
          </a:xfrm>
        </p:spPr>
        <p:txBody>
          <a:bodyPr/>
          <a:lstStyle/>
          <a:p>
            <a:pPr>
              <a:lnSpc>
                <a:spcPct val="100000"/>
              </a:lnSpc>
            </a:pPr>
            <a:r>
              <a:rPr lang="en-US" dirty="0" smtClean="0">
                <a:solidFill>
                  <a:schemeClr val="accent5">
                    <a:lumMod val="20000"/>
                    <a:lumOff val="80000"/>
                  </a:schemeClr>
                </a:solidFill>
              </a:rPr>
              <a:t>Effectiveness</a:t>
            </a:r>
          </a:p>
          <a:p>
            <a:pPr lvl="1">
              <a:lnSpc>
                <a:spcPct val="100000"/>
              </a:lnSpc>
            </a:pPr>
            <a:r>
              <a:rPr lang="en-US" dirty="0" smtClean="0"/>
              <a:t>Does the software enable the users </a:t>
            </a:r>
            <a:r>
              <a:rPr lang="en-US" dirty="0"/>
              <a:t>to achieve their goals accurately and completely </a:t>
            </a:r>
            <a:endParaRPr lang="en-US" dirty="0" smtClean="0"/>
          </a:p>
          <a:p>
            <a:pPr lvl="2">
              <a:lnSpc>
                <a:spcPct val="100000"/>
              </a:lnSpc>
            </a:pPr>
            <a:r>
              <a:rPr lang="en-US" dirty="0"/>
              <a:t>U</a:t>
            </a:r>
            <a:r>
              <a:rPr lang="en-US" dirty="0" smtClean="0"/>
              <a:t>nder </a:t>
            </a:r>
            <a:r>
              <a:rPr lang="en-US" dirty="0"/>
              <a:t>expected usage conditions</a:t>
            </a:r>
            <a:endParaRPr lang="en-US" dirty="0" smtClean="0"/>
          </a:p>
          <a:p>
            <a:pPr>
              <a:lnSpc>
                <a:spcPct val="100000"/>
              </a:lnSpc>
            </a:pPr>
            <a:r>
              <a:rPr lang="en-US" dirty="0" smtClean="0">
                <a:solidFill>
                  <a:schemeClr val="accent5">
                    <a:lumMod val="20000"/>
                    <a:lumOff val="80000"/>
                  </a:schemeClr>
                </a:solidFill>
              </a:rPr>
              <a:t>Efficiency</a:t>
            </a:r>
          </a:p>
          <a:p>
            <a:pPr lvl="1">
              <a:lnSpc>
                <a:spcPct val="100000"/>
              </a:lnSpc>
            </a:pPr>
            <a:r>
              <a:rPr lang="en-US" dirty="0" smtClean="0"/>
              <a:t>Can users achieve his goals </a:t>
            </a:r>
            <a:r>
              <a:rPr lang="en-US" dirty="0"/>
              <a:t>in some realistic, reasonable period</a:t>
            </a:r>
            <a:endParaRPr lang="en-US" dirty="0" smtClean="0"/>
          </a:p>
          <a:p>
            <a:pPr>
              <a:lnSpc>
                <a:spcPct val="100000"/>
              </a:lnSpc>
            </a:pPr>
            <a:r>
              <a:rPr lang="en-US" dirty="0">
                <a:solidFill>
                  <a:schemeClr val="accent5">
                    <a:lumMod val="20000"/>
                    <a:lumOff val="80000"/>
                  </a:schemeClr>
                </a:solidFill>
              </a:rPr>
              <a:t>Satisfaction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pic>
        <p:nvPicPr>
          <p:cNvPr id="7172" name="Picture 4"/>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46686" y="4938091"/>
            <a:ext cx="1676400" cy="1662734"/>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3076665"/>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Attributes of a Usable Software</a:t>
            </a:r>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Understandability</a:t>
            </a:r>
          </a:p>
          <a:p>
            <a:pPr lvl="1">
              <a:lnSpc>
                <a:spcPct val="100000"/>
              </a:lnSpc>
            </a:pPr>
            <a:r>
              <a:rPr lang="en-US" dirty="0" smtClean="0"/>
              <a:t>The </a:t>
            </a:r>
            <a:r>
              <a:rPr lang="en-US" dirty="0"/>
              <a:t>simplicity or difficulty </a:t>
            </a:r>
            <a:r>
              <a:rPr lang="en-US" dirty="0" smtClean="0"/>
              <a:t>of figuring out:</a:t>
            </a:r>
          </a:p>
          <a:p>
            <a:pPr lvl="2">
              <a:lnSpc>
                <a:spcPct val="100000"/>
              </a:lnSpc>
            </a:pPr>
            <a:r>
              <a:rPr lang="en-US" dirty="0"/>
              <a:t>W</a:t>
            </a:r>
            <a:r>
              <a:rPr lang="en-US" dirty="0" smtClean="0"/>
              <a:t>hat </a:t>
            </a:r>
            <a:r>
              <a:rPr lang="en-US" dirty="0"/>
              <a:t>the software </a:t>
            </a:r>
            <a:r>
              <a:rPr lang="en-US" dirty="0" smtClean="0"/>
              <a:t>does?</a:t>
            </a:r>
          </a:p>
          <a:p>
            <a:pPr lvl="2">
              <a:lnSpc>
                <a:spcPct val="100000"/>
              </a:lnSpc>
            </a:pPr>
            <a:r>
              <a:rPr lang="en-US" dirty="0"/>
              <a:t>W</a:t>
            </a:r>
            <a:r>
              <a:rPr lang="en-US" dirty="0" smtClean="0"/>
              <a:t>hy </a:t>
            </a:r>
            <a:r>
              <a:rPr lang="en-US" dirty="0"/>
              <a:t>you might need to use </a:t>
            </a:r>
            <a:r>
              <a:rPr lang="en-US" dirty="0" smtClean="0"/>
              <a:t>it?</a:t>
            </a:r>
          </a:p>
          <a:p>
            <a:pPr>
              <a:lnSpc>
                <a:spcPct val="100000"/>
              </a:lnSpc>
            </a:pPr>
            <a:r>
              <a:rPr lang="en-US" dirty="0" smtClean="0">
                <a:solidFill>
                  <a:schemeClr val="accent5">
                    <a:lumMod val="20000"/>
                    <a:lumOff val="80000"/>
                  </a:schemeClr>
                </a:solidFill>
              </a:rPr>
              <a:t>Learnability</a:t>
            </a:r>
          </a:p>
          <a:p>
            <a:pPr lvl="1">
              <a:lnSpc>
                <a:spcPct val="100000"/>
              </a:lnSpc>
            </a:pPr>
            <a:r>
              <a:rPr lang="en-US" dirty="0"/>
              <a:t>T</a:t>
            </a:r>
            <a:r>
              <a:rPr lang="en-US" dirty="0" smtClean="0"/>
              <a:t>he </a:t>
            </a:r>
            <a:r>
              <a:rPr lang="en-US" dirty="0"/>
              <a:t>simplicity </a:t>
            </a:r>
            <a:r>
              <a:rPr lang="en-US" dirty="0" smtClean="0"/>
              <a:t>or difficulty </a:t>
            </a:r>
            <a:r>
              <a:rPr lang="en-US" dirty="0"/>
              <a:t>of figuring out </a:t>
            </a:r>
            <a:endParaRPr lang="en-US" dirty="0" smtClean="0"/>
          </a:p>
          <a:p>
            <a:pPr lvl="2">
              <a:lnSpc>
                <a:spcPct val="100000"/>
              </a:lnSpc>
            </a:pPr>
            <a:r>
              <a:rPr lang="en-US" dirty="0"/>
              <a:t>H</a:t>
            </a:r>
            <a:r>
              <a:rPr lang="en-US" dirty="0" smtClean="0"/>
              <a:t>ow </a:t>
            </a:r>
            <a:r>
              <a:rPr lang="en-US" dirty="0"/>
              <a:t>to make the software do what it </a:t>
            </a:r>
            <a:r>
              <a:rPr lang="en-US" dirty="0" smtClean="0"/>
              <a:t>does?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934200" y="5394847"/>
            <a:ext cx="1600200" cy="1198356"/>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6923784"/>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1770063" algn="l"/>
              </a:tabLst>
            </a:pPr>
            <a:r>
              <a:rPr lang="en-US" sz="3600" dirty="0" smtClean="0"/>
              <a:t>Attributes of a Usable Software (2)</a:t>
            </a:r>
            <a:endParaRPr lang="en-US" sz="3600"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Operability</a:t>
            </a:r>
          </a:p>
          <a:p>
            <a:pPr lvl="1">
              <a:lnSpc>
                <a:spcPct val="100000"/>
              </a:lnSpc>
            </a:pPr>
            <a:r>
              <a:rPr lang="en-US" dirty="0"/>
              <a:t>T</a:t>
            </a:r>
            <a:r>
              <a:rPr lang="en-US" dirty="0" smtClean="0"/>
              <a:t>he </a:t>
            </a:r>
            <a:r>
              <a:rPr lang="en-US" dirty="0"/>
              <a:t>degree </a:t>
            </a:r>
            <a:r>
              <a:rPr lang="en-US" dirty="0" smtClean="0"/>
              <a:t>of simplicity </a:t>
            </a:r>
            <a:r>
              <a:rPr lang="en-US" dirty="0"/>
              <a:t>or difficulty inherent in carrying out certain distinct tasks within the software's feature </a:t>
            </a:r>
            <a:r>
              <a:rPr lang="en-US" dirty="0" smtClean="0"/>
              <a:t>set</a:t>
            </a:r>
          </a:p>
          <a:p>
            <a:pPr>
              <a:lnSpc>
                <a:spcPct val="100000"/>
              </a:lnSpc>
            </a:pPr>
            <a:r>
              <a:rPr lang="en-US" dirty="0" smtClean="0">
                <a:solidFill>
                  <a:schemeClr val="accent5">
                    <a:lumMod val="20000"/>
                    <a:lumOff val="80000"/>
                  </a:schemeClr>
                </a:solidFill>
              </a:rPr>
              <a:t>Attractiveness</a:t>
            </a:r>
          </a:p>
          <a:p>
            <a:pPr lvl="1">
              <a:lnSpc>
                <a:spcPct val="100000"/>
              </a:lnSpc>
            </a:pPr>
            <a:r>
              <a:rPr lang="en-US" dirty="0"/>
              <a:t>T</a:t>
            </a:r>
            <a:r>
              <a:rPr lang="en-US" dirty="0" smtClean="0"/>
              <a:t>he </a:t>
            </a:r>
            <a:r>
              <a:rPr lang="en-US" dirty="0"/>
              <a:t>extent to which the software is visibly pleasing, friendly, and inviting to the </a:t>
            </a:r>
            <a:r>
              <a:rPr lang="en-US" dirty="0" smtClean="0"/>
              <a:t>use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35</a:t>
            </a:fld>
            <a:endParaRPr lang="en-US" dirty="0"/>
          </a:p>
        </p:txBody>
      </p:sp>
      <p:pic>
        <p:nvPicPr>
          <p:cNvPr id="9220" name="Picture 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086600" y="5181600"/>
            <a:ext cx="1524000" cy="139065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3115487"/>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Examples</a:t>
            </a:r>
            <a:endParaRPr lang="bg-BG" dirty="0"/>
          </a:p>
        </p:txBody>
      </p:sp>
      <p:sp>
        <p:nvSpPr>
          <p:cNvPr id="3" name="Content Placeholder 2"/>
          <p:cNvSpPr>
            <a:spLocks noGrp="1"/>
          </p:cNvSpPr>
          <p:nvPr>
            <p:ph idx="1"/>
          </p:nvPr>
        </p:nvSpPr>
        <p:spPr/>
        <p:txBody>
          <a:bodyPr/>
          <a:lstStyle/>
          <a:p>
            <a:r>
              <a:rPr lang="fr-FR" dirty="0" smtClean="0">
                <a:hlinkClick r:id="rId2"/>
              </a:rPr>
              <a:t>http://www.webpagesthatsuck.com/worst-website-navigation-of-2011.html</a:t>
            </a:r>
            <a:endParaRPr lang="bg-BG" dirty="0" smtClean="0"/>
          </a:p>
          <a:p>
            <a:pPr lvl="1"/>
            <a:r>
              <a:rPr lang="fr-FR" dirty="0" smtClean="0">
                <a:hlinkClick r:id="rId3"/>
              </a:rPr>
              <a:t>www.shmarketing.co.uk</a:t>
            </a:r>
            <a:r>
              <a:rPr lang="fr-FR" dirty="0" smtClean="0"/>
              <a:t> </a:t>
            </a:r>
            <a:endParaRPr lang="bg-BG" dirty="0" smtClean="0"/>
          </a:p>
          <a:p>
            <a:pPr lvl="1"/>
            <a:r>
              <a:rPr lang="fr-FR" dirty="0" smtClean="0">
                <a:hlinkClick r:id="rId4"/>
              </a:rPr>
              <a:t>http://www.freizeitparkherne.de</a:t>
            </a:r>
            <a:r>
              <a:rPr lang="fr-FR" dirty="0" smtClean="0"/>
              <a:t>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Tree>
    <p:extLst>
      <p:ext uri="{BB962C8B-B14F-4D97-AF65-F5344CB8AC3E}">
        <p14:creationId xmlns:p14="http://schemas.microsoft.com/office/powerpoint/2010/main" val="1390257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 and Feel Standards</a:t>
            </a:r>
            <a:endParaRPr lang="en-US" dirty="0"/>
          </a:p>
        </p:txBody>
      </p:sp>
      <p:sp>
        <p:nvSpPr>
          <p:cNvPr id="3" name="Content Placeholder 2"/>
          <p:cNvSpPr>
            <a:spLocks noGrp="1"/>
          </p:cNvSpPr>
          <p:nvPr>
            <p:ph idx="1"/>
          </p:nvPr>
        </p:nvSpPr>
        <p:spPr/>
        <p:txBody>
          <a:bodyPr/>
          <a:lstStyle/>
          <a:p>
            <a:r>
              <a:rPr lang="en-US" dirty="0" smtClean="0"/>
              <a:t>User interface should follow existing standards of the platform used  </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30011" y="2466975"/>
            <a:ext cx="2162175" cy="120015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057400" y="3429000"/>
            <a:ext cx="1895475" cy="151447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descr="http://www.randelshofer.ch/quaqua/images/quaqua_metalworks.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67200" y="2352674"/>
            <a:ext cx="4381500" cy="3524251"/>
          </a:xfrm>
          <a:prstGeom prst="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90600" y="5181600"/>
            <a:ext cx="3581400" cy="139065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0298646"/>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371600"/>
            <a:ext cx="7924800" cy="685800"/>
          </a:xfrm>
        </p:spPr>
        <p:txBody>
          <a:bodyPr/>
          <a:lstStyle/>
          <a:p>
            <a:r>
              <a:rPr lang="en-US" dirty="0" smtClean="0"/>
              <a:t>Usability Testing Techniques</a:t>
            </a:r>
            <a:endParaRPr lang="en-US" dirty="0"/>
          </a:p>
        </p:txBody>
      </p:sp>
      <p:pic>
        <p:nvPicPr>
          <p:cNvPr id="11267"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905000" y="2466975"/>
            <a:ext cx="5334000" cy="3552825"/>
          </a:xfrm>
          <a:prstGeom prst="roundRect">
            <a:avLst>
              <a:gd name="adj" fmla="val 10539"/>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9412561"/>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Usability Testing Techniques</a:t>
            </a:r>
          </a:p>
        </p:txBody>
      </p:sp>
      <p:sp>
        <p:nvSpPr>
          <p:cNvPr id="3" name="Content Placeholder 2"/>
          <p:cNvSpPr>
            <a:spLocks noGrp="1"/>
          </p:cNvSpPr>
          <p:nvPr>
            <p:ph idx="1"/>
          </p:nvPr>
        </p:nvSpPr>
        <p:spPr/>
        <p:txBody>
          <a:bodyPr/>
          <a:lstStyle/>
          <a:p>
            <a:r>
              <a:rPr lang="en-US" dirty="0" smtClean="0"/>
              <a:t>There are three main techniques for usability testing:</a:t>
            </a:r>
          </a:p>
          <a:p>
            <a:pPr lvl="1"/>
            <a:r>
              <a:rPr lang="en-US" dirty="0" smtClean="0">
                <a:solidFill>
                  <a:schemeClr val="accent5">
                    <a:lumMod val="20000"/>
                    <a:lumOff val="80000"/>
                  </a:schemeClr>
                </a:solidFill>
              </a:rPr>
              <a:t>Inspection</a:t>
            </a:r>
            <a:r>
              <a:rPr lang="en-US" dirty="0" smtClean="0"/>
              <a:t> (evaluation, review)</a:t>
            </a:r>
          </a:p>
          <a:p>
            <a:pPr lvl="1"/>
            <a:r>
              <a:rPr lang="en-US" dirty="0" smtClean="0">
                <a:solidFill>
                  <a:schemeClr val="accent5">
                    <a:lumMod val="20000"/>
                    <a:lumOff val="80000"/>
                  </a:schemeClr>
                </a:solidFill>
              </a:rPr>
              <a:t>Validation</a:t>
            </a:r>
            <a:r>
              <a:rPr lang="en-US" dirty="0" smtClean="0"/>
              <a:t> </a:t>
            </a:r>
            <a:r>
              <a:rPr lang="en-US" dirty="0"/>
              <a:t>of the actual </a:t>
            </a:r>
            <a:r>
              <a:rPr lang="en-US" dirty="0" smtClean="0"/>
              <a:t>implementation</a:t>
            </a:r>
          </a:p>
          <a:p>
            <a:pPr lvl="1"/>
            <a:r>
              <a:rPr lang="en-US" dirty="0" smtClean="0">
                <a:solidFill>
                  <a:schemeClr val="accent5">
                    <a:lumMod val="20000"/>
                    <a:lumOff val="80000"/>
                  </a:schemeClr>
                </a:solidFill>
              </a:rPr>
              <a:t>Survey</a:t>
            </a:r>
            <a:r>
              <a:rPr lang="en-US" dirty="0" smtClean="0"/>
              <a:t> (questionnaire)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pic>
        <p:nvPicPr>
          <p:cNvPr id="12291"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402115" y="4247284"/>
            <a:ext cx="4339771" cy="2129702"/>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8236164"/>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447800"/>
            <a:ext cx="7924800" cy="1295401"/>
          </a:xfrm>
        </p:spPr>
        <p:txBody>
          <a:bodyPr/>
          <a:lstStyle/>
          <a:p>
            <a:r>
              <a:rPr lang="en-US" dirty="0" smtClean="0"/>
              <a:t>Testing of Software Characteristics</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90600" y="2819400"/>
            <a:ext cx="2514600" cy="36195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00600" y="3381375"/>
            <a:ext cx="2857500" cy="2495550"/>
          </a:xfrm>
          <a:prstGeom prst="roundRect">
            <a:avLst/>
          </a:prstGeom>
          <a:noFill/>
          <a:ln>
            <a:noFill/>
          </a:ln>
          <a:effectLst>
            <a:glow rad="101600">
              <a:schemeClr val="tx1">
                <a:alpha val="60000"/>
              </a:schemeClr>
            </a:glow>
            <a:outerShdw dist="35921" dir="2700000" algn="ctr" rotWithShape="0">
              <a:schemeClr val="bg2"/>
            </a:outerShdw>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8951724"/>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Validation of the </a:t>
            </a:r>
            <a:r>
              <a:rPr lang="en-US" dirty="0" smtClean="0"/>
              <a:t>Actual </a:t>
            </a:r>
            <a:r>
              <a:rPr lang="en-US" dirty="0"/>
              <a:t>I</a:t>
            </a:r>
            <a:r>
              <a:rPr lang="en-US" dirty="0" smtClean="0"/>
              <a:t>mplementation</a:t>
            </a:r>
            <a:endParaRPr lang="en-US" dirty="0"/>
          </a:p>
        </p:txBody>
      </p:sp>
      <p:sp>
        <p:nvSpPr>
          <p:cNvPr id="3" name="Content Placeholder 2"/>
          <p:cNvSpPr>
            <a:spLocks noGrp="1"/>
          </p:cNvSpPr>
          <p:nvPr>
            <p:ph idx="1"/>
          </p:nvPr>
        </p:nvSpPr>
        <p:spPr>
          <a:xfrm>
            <a:off x="228600" y="1219200"/>
            <a:ext cx="8686800" cy="5410200"/>
          </a:xfrm>
        </p:spPr>
        <p:txBody>
          <a:bodyPr/>
          <a:lstStyle/>
          <a:p>
            <a:r>
              <a:rPr lang="en-US" dirty="0"/>
              <a:t>R</a:t>
            </a:r>
            <a:r>
              <a:rPr lang="en-US" dirty="0" smtClean="0"/>
              <a:t>unning </a:t>
            </a:r>
            <a:r>
              <a:rPr lang="en-US" dirty="0" smtClean="0">
                <a:solidFill>
                  <a:schemeClr val="accent5">
                    <a:lumMod val="20000"/>
                    <a:lumOff val="80000"/>
                  </a:schemeClr>
                </a:solidFill>
              </a:rPr>
              <a:t>usability test scenarios </a:t>
            </a:r>
          </a:p>
          <a:p>
            <a:pPr lvl="1"/>
            <a:r>
              <a:rPr lang="en-US" dirty="0"/>
              <a:t>L</a:t>
            </a:r>
            <a:r>
              <a:rPr lang="en-US" dirty="0" smtClean="0"/>
              <a:t>ooking </a:t>
            </a:r>
            <a:r>
              <a:rPr lang="en-US" dirty="0"/>
              <a:t>at usability attributes</a:t>
            </a:r>
          </a:p>
          <a:p>
            <a:pPr lvl="2"/>
            <a:r>
              <a:rPr lang="en-US" dirty="0"/>
              <a:t>E.g., speed of learning or </a:t>
            </a:r>
            <a:r>
              <a:rPr lang="en-US" dirty="0" smtClean="0"/>
              <a:t>operability</a:t>
            </a:r>
          </a:p>
          <a:p>
            <a:pPr lvl="1"/>
            <a:r>
              <a:rPr lang="en-US" dirty="0" smtClean="0"/>
              <a:t>May </a:t>
            </a:r>
            <a:r>
              <a:rPr lang="en-US" dirty="0"/>
              <a:t>also include </a:t>
            </a:r>
            <a:r>
              <a:rPr lang="en-US" dirty="0" smtClean="0">
                <a:solidFill>
                  <a:schemeClr val="accent5">
                    <a:lumMod val="20000"/>
                    <a:lumOff val="80000"/>
                  </a:schemeClr>
                </a:solidFill>
              </a:rPr>
              <a:t>pretest </a:t>
            </a:r>
            <a:r>
              <a:rPr lang="en-US" dirty="0"/>
              <a:t>and </a:t>
            </a:r>
            <a:r>
              <a:rPr lang="en-US" dirty="0">
                <a:solidFill>
                  <a:schemeClr val="accent5">
                    <a:lumMod val="20000"/>
                    <a:lumOff val="80000"/>
                  </a:schemeClr>
                </a:solidFill>
              </a:rPr>
              <a:t>posttest </a:t>
            </a:r>
            <a:r>
              <a:rPr lang="en-US" dirty="0" smtClean="0">
                <a:solidFill>
                  <a:schemeClr val="accent5">
                    <a:lumMod val="20000"/>
                    <a:lumOff val="80000"/>
                  </a:schemeClr>
                </a:solidFill>
              </a:rPr>
              <a:t>interviews </a:t>
            </a:r>
            <a:r>
              <a:rPr lang="en-US" dirty="0"/>
              <a:t>for the </a:t>
            </a:r>
            <a:r>
              <a:rPr lang="en-US" dirty="0" smtClean="0"/>
              <a:t>users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pic>
        <p:nvPicPr>
          <p:cNvPr id="1638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72200" y="4114800"/>
            <a:ext cx="2296459" cy="224155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9577379"/>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Validation of the </a:t>
            </a:r>
            <a:r>
              <a:rPr lang="en-US" dirty="0" smtClean="0"/>
              <a:t>Actual Implementation (2)</a:t>
            </a:r>
            <a:endParaRPr lang="en-US" dirty="0"/>
          </a:p>
        </p:txBody>
      </p:sp>
      <p:sp>
        <p:nvSpPr>
          <p:cNvPr id="3" name="Content Placeholder 2"/>
          <p:cNvSpPr>
            <a:spLocks noGrp="1"/>
          </p:cNvSpPr>
          <p:nvPr>
            <p:ph idx="1"/>
          </p:nvPr>
        </p:nvSpPr>
        <p:spPr>
          <a:xfrm>
            <a:off x="228600" y="1219200"/>
            <a:ext cx="8686800" cy="5410200"/>
          </a:xfrm>
        </p:spPr>
        <p:txBody>
          <a:bodyPr/>
          <a:lstStyle/>
          <a:p>
            <a:r>
              <a:rPr lang="en-US" dirty="0" smtClean="0">
                <a:solidFill>
                  <a:schemeClr val="accent5">
                    <a:lumMod val="20000"/>
                    <a:lumOff val="80000"/>
                  </a:schemeClr>
                </a:solidFill>
              </a:rPr>
              <a:t>Syntax tests</a:t>
            </a:r>
          </a:p>
          <a:p>
            <a:pPr lvl="1"/>
            <a:r>
              <a:rPr lang="en-US" dirty="0" smtClean="0"/>
              <a:t>Evaluate what the interface allows / disallows</a:t>
            </a:r>
          </a:p>
          <a:p>
            <a:r>
              <a:rPr lang="en-US" dirty="0" smtClean="0">
                <a:solidFill>
                  <a:schemeClr val="accent5">
                    <a:lumMod val="20000"/>
                    <a:lumOff val="80000"/>
                  </a:schemeClr>
                </a:solidFill>
              </a:rPr>
              <a:t>Semantic tests</a:t>
            </a:r>
          </a:p>
          <a:p>
            <a:pPr lvl="1"/>
            <a:r>
              <a:rPr lang="en-US" dirty="0" smtClean="0"/>
              <a:t>Evaluating meaningfulness of messages and outputs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pic>
        <p:nvPicPr>
          <p:cNvPr id="17411" name="Picture 3"/>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52600" y="4343400"/>
            <a:ext cx="5638800" cy="1947629"/>
          </a:xfrm>
          <a:prstGeom prst="roundRect">
            <a:avLst>
              <a:gd name="adj" fmla="val 5585"/>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4884442"/>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28800" y="228600"/>
            <a:ext cx="7086600" cy="914400"/>
          </a:xfrm>
        </p:spPr>
        <p:txBody>
          <a:bodyPr/>
          <a:lstStyle/>
          <a:p>
            <a:r>
              <a:rPr lang="en-US" dirty="0"/>
              <a:t>Quality Attributes for Domain Testing</a:t>
            </a:r>
          </a:p>
        </p:txBody>
      </p:sp>
      <p:sp>
        <p:nvSpPr>
          <p:cNvPr id="4" name="Content Placeholder 2"/>
          <p:cNvSpPr>
            <a:spLocks noGrp="1"/>
          </p:cNvSpPr>
          <p:nvPr>
            <p:ph idx="1"/>
          </p:nvPr>
        </p:nvSpPr>
        <p:spPr>
          <a:xfrm>
            <a:off x="1748416" y="2930915"/>
            <a:ext cx="5642984" cy="1219201"/>
          </a:xfrm>
        </p:spPr>
        <p:txBody>
          <a:bodyPr wrap="none" lIns="0" tIns="0" rIns="0" bIns="0" anchor="ctr" anchorCtr="0">
            <a:noAutofit/>
          </a:bodyPr>
          <a:lstStyle/>
          <a:p>
            <a:pPr marL="0" indent="0" algn="ctr">
              <a:lnSpc>
                <a:spcPct val="100000"/>
              </a:lnSpc>
              <a:spcBef>
                <a:spcPts val="0"/>
              </a:spcBef>
              <a:spcAft>
                <a:spcPts val="0"/>
              </a:spcAft>
              <a:buNone/>
            </a:pPr>
            <a:r>
              <a:rPr lang="en-US" sz="7200" dirty="0" smtClean="0"/>
              <a:t>Questions?</a:t>
            </a:r>
            <a:endParaRPr lang="en-US" sz="7200" dirty="0"/>
          </a:p>
        </p:txBody>
      </p:sp>
      <p:sp>
        <p:nvSpPr>
          <p:cNvPr id="6" name="TextBox 5"/>
          <p:cNvSpPr txBox="1"/>
          <p:nvPr/>
        </p:nvSpPr>
        <p:spPr>
          <a:xfrm rot="12041701" flipH="1">
            <a:off x="7298514" y="4335923"/>
            <a:ext cx="949687" cy="1803953"/>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2456848" flipH="1">
            <a:off x="968763" y="4533447"/>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33451"/>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063226"/>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277485" y="1162062"/>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56344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181126"/>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4" name="TextBox 13"/>
          <p:cNvSpPr txBox="1"/>
          <p:nvPr/>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5" name="TextBox 14"/>
          <p:cNvSpPr txBox="1"/>
          <p:nvPr/>
        </p:nvSpPr>
        <p:spPr>
          <a:xfrm rot="19460650" flipH="1">
            <a:off x="3142397" y="2163174"/>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rot="18277140" flipH="1">
            <a:off x="438513" y="3075786"/>
            <a:ext cx="891282"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3917920496"/>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Free Trainings @ Telerik Academy</a:t>
            </a:r>
            <a:endParaRPr lang="en-US" sz="3600" dirty="0"/>
          </a:p>
        </p:txBody>
      </p:sp>
      <p:sp>
        <p:nvSpPr>
          <p:cNvPr id="4" name="Content Placeholder 3"/>
          <p:cNvSpPr>
            <a:spLocks noGrp="1"/>
          </p:cNvSpPr>
          <p:nvPr>
            <p:ph idx="1"/>
          </p:nvPr>
        </p:nvSpPr>
        <p:spPr>
          <a:xfrm>
            <a:off x="228600" y="1066800"/>
            <a:ext cx="8686800" cy="5638800"/>
          </a:xfrm>
        </p:spPr>
        <p:txBody>
          <a:bodyPr/>
          <a:lstStyle/>
          <a:p>
            <a:r>
              <a:rPr lang="en-US" smtClean="0"/>
              <a:t>C# Programming </a:t>
            </a:r>
            <a:r>
              <a:rPr lang="en-US" dirty="0" smtClean="0"/>
              <a:t>@ Telerik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a:hlinkClick r:id="rId2"/>
              </a:rPr>
              <a:t>csharpfundamentals.telerik.com</a:t>
            </a:r>
            <a:endParaRPr lang="en-US" noProof="1"/>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3" tooltip="Telerik Software Academy - Free Programming Courses"/>
              </a:rPr>
              <a:t>academy.telerik.com</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Academy @ Facebook</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4" tooltip="Telerik Softyware Academy @ Facebook"/>
              </a:rPr>
              <a:t>facebook.com/TelerikAcademy</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 Forums</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5" tooltip="Telerik Software Academy Forums - Community for Programmers"/>
              </a:rPr>
              <a:t>forums.academy.telerik.com</a:t>
            </a:r>
            <a:endParaRPr lang="en-US" noProof="1"/>
          </a:p>
        </p:txBody>
      </p:sp>
      <p:pic>
        <p:nvPicPr>
          <p:cNvPr id="5" name="Picture 5">
            <a:hlinkClick r:id="rId5" tooltip="Telerik Software Academy Forums - Discussion Board for Developers"/>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3898" y="5218092"/>
            <a:ext cx="1162902" cy="126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a:hlinkClick r:id="rId3" tooltip="Telerik Software Academy"/>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48941" y="2667000"/>
            <a:ext cx="3137859" cy="918234"/>
          </a:xfrm>
          <a:prstGeom prst="rect">
            <a:avLst/>
          </a:prstGeom>
          <a:noFill/>
          <a:ln>
            <a:solidFill>
              <a:srgbClr val="9BCC00"/>
            </a:solidFill>
          </a:ln>
          <a:extLst>
            <a:ext uri="{909E8E84-426E-40DD-AFC4-6F175D3DCCD1}">
              <a14:hiddenFill xmlns:a14="http://schemas.microsoft.com/office/drawing/2010/main">
                <a:solidFill>
                  <a:srgbClr val="FFFFFF"/>
                </a:solidFill>
              </a14:hiddenFill>
            </a:ext>
          </a:extLst>
        </p:spPr>
      </p:pic>
      <p:pic>
        <p:nvPicPr>
          <p:cNvPr id="1037" name="Picture 13">
            <a:hlinkClick r:id="rId8" tooltip="Telerik Academy @ Facebook"/>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748587" y="4003901"/>
            <a:ext cx="938213"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hlinkClick r:id="rId2"/>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62025" y="1123558"/>
            <a:ext cx="1124775" cy="1124775"/>
          </a:xfrm>
          <a:prstGeom prst="rect">
            <a:avLst/>
          </a:prstGeom>
        </p:spPr>
      </p:pic>
    </p:spTree>
    <p:extLst>
      <p:ext uri="{BB962C8B-B14F-4D97-AF65-F5344CB8AC3E}">
        <p14:creationId xmlns:p14="http://schemas.microsoft.com/office/powerpoint/2010/main" val="16441743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Why Bother With Quality Characteristics?</a:t>
            </a:r>
            <a:endParaRPr lang="en-US" dirty="0"/>
          </a:p>
        </p:txBody>
      </p:sp>
      <p:sp>
        <p:nvSpPr>
          <p:cNvPr id="3" name="Content Placeholder 2"/>
          <p:cNvSpPr>
            <a:spLocks noGrp="1"/>
          </p:cNvSpPr>
          <p:nvPr>
            <p:ph idx="1"/>
          </p:nvPr>
        </p:nvSpPr>
        <p:spPr>
          <a:xfrm>
            <a:off x="228600" y="1219200"/>
            <a:ext cx="8686800" cy="5486400"/>
          </a:xfrm>
        </p:spPr>
        <p:txBody>
          <a:bodyPr/>
          <a:lstStyle/>
          <a:p>
            <a:pPr>
              <a:lnSpc>
                <a:spcPct val="100000"/>
              </a:lnSpc>
            </a:pPr>
            <a:r>
              <a:rPr lang="en-US" dirty="0" smtClean="0"/>
              <a:t>We need to understand the main </a:t>
            </a:r>
            <a:r>
              <a:rPr lang="en-US" dirty="0" smtClean="0">
                <a:solidFill>
                  <a:schemeClr val="accent5">
                    <a:lumMod val="20000"/>
                    <a:lumOff val="80000"/>
                  </a:schemeClr>
                </a:solidFill>
              </a:rPr>
              <a:t>quality characteristics</a:t>
            </a:r>
            <a:r>
              <a:rPr lang="en-US" dirty="0" smtClean="0"/>
              <a:t> in order to:</a:t>
            </a:r>
          </a:p>
          <a:p>
            <a:pPr lvl="1">
              <a:lnSpc>
                <a:spcPct val="100000"/>
              </a:lnSpc>
            </a:pPr>
            <a:r>
              <a:rPr lang="en-US" dirty="0" smtClean="0"/>
              <a:t>Recognize </a:t>
            </a:r>
            <a:r>
              <a:rPr lang="en-US" dirty="0"/>
              <a:t>typical </a:t>
            </a:r>
            <a:r>
              <a:rPr lang="en-US" dirty="0" smtClean="0"/>
              <a:t>risks</a:t>
            </a:r>
          </a:p>
          <a:p>
            <a:pPr lvl="1">
              <a:lnSpc>
                <a:spcPct val="100000"/>
              </a:lnSpc>
            </a:pPr>
            <a:r>
              <a:rPr lang="en-US" dirty="0"/>
              <a:t>D</a:t>
            </a:r>
            <a:r>
              <a:rPr lang="en-US" dirty="0" smtClean="0"/>
              <a:t>evelop </a:t>
            </a:r>
            <a:r>
              <a:rPr lang="en-US" dirty="0"/>
              <a:t>appropriate testing </a:t>
            </a:r>
            <a:r>
              <a:rPr lang="en-US" dirty="0" smtClean="0"/>
              <a:t>strategies</a:t>
            </a:r>
          </a:p>
          <a:p>
            <a:pPr lvl="1">
              <a:lnSpc>
                <a:spcPct val="100000"/>
              </a:lnSpc>
            </a:pPr>
            <a:r>
              <a:rPr lang="en-US" dirty="0"/>
              <a:t>S</a:t>
            </a:r>
            <a:r>
              <a:rPr lang="en-US" dirty="0" smtClean="0"/>
              <a:t>pecify effective tests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pic>
        <p:nvPicPr>
          <p:cNvPr id="1028" name="Picture 4" descr="http://st.houzz.com/fimgs/09e140dc02f123b9_5088-w251-h251-b1-p10--rustic-dining-sets.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60" b="89641" l="9960" r="95618">
                        <a14:backgroundMark x1="18725" y1="51394" x2="18725" y2="51394"/>
                        <a14:backgroundMark x1="17530" y1="45817" x2="17530" y2="45817"/>
                        <a14:backgroundMark x1="40239" y1="36653" x2="40239" y2="36653"/>
                        <a14:backgroundMark x1="33865" y1="43028" x2="33865" y2="43028"/>
                        <a14:backgroundMark x1="33068" y1="37849" x2="33068" y2="37849"/>
                        <a14:backgroundMark x1="70916" y1="45418" x2="70916" y2="45418"/>
                        <a14:backgroundMark x1="73705" y1="44622" x2="73705" y2="44622"/>
                        <a14:backgroundMark x1="70518" y1="50598" x2="70518" y2="50598"/>
                        <a14:backgroundMark x1="76096" y1="49402" x2="76096" y2="49402"/>
                        <a14:backgroundMark x1="63347" y1="67331" x2="63347" y2="67331"/>
                        <a14:backgroundMark x1="49402" y1="41036" x2="49402" y2="41036"/>
                      </a14:backgroundRemoval>
                    </a14:imgEffect>
                  </a14:imgLayer>
                </a14:imgProps>
              </a:ext>
              <a:ext uri="{28A0092B-C50C-407E-A947-70E740481C1C}">
                <a14:useLocalDpi xmlns:a14="http://schemas.microsoft.com/office/drawing/2010/main" val="0"/>
              </a:ext>
            </a:extLst>
          </a:blip>
          <a:srcRect/>
          <a:stretch>
            <a:fillRect/>
          </a:stretch>
        </p:blipFill>
        <p:spPr bwMode="auto">
          <a:xfrm>
            <a:off x="6260921" y="4114051"/>
            <a:ext cx="2133065" cy="2133065"/>
          </a:xfrm>
          <a:prstGeom prst="roundRect">
            <a:avLst/>
          </a:prstGeom>
          <a:noFill/>
          <a:ln>
            <a:noFill/>
          </a:ln>
          <a:effectLst>
            <a:glow rad="101600">
              <a:schemeClr val="tx1">
                <a:alpha val="60000"/>
              </a:schemeClr>
            </a:glow>
            <a:outerShdw dist="35921" dir="2700000" algn="ctr" rotWithShape="0">
              <a:schemeClr val="bg2"/>
            </a:outerShdw>
          </a:effectLst>
          <a:scene3d>
            <a:camera prst="perspectiveHeroicExtremeLeftFacing"/>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457534"/>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Functional vs. Non Functional Testing</a:t>
            </a:r>
            <a:endParaRPr lang="en-US" dirty="0"/>
          </a:p>
        </p:txBody>
      </p:sp>
      <p:sp>
        <p:nvSpPr>
          <p:cNvPr id="3" name="Content Placeholder 2"/>
          <p:cNvSpPr>
            <a:spLocks noGrp="1"/>
          </p:cNvSpPr>
          <p:nvPr>
            <p:ph idx="1"/>
          </p:nvPr>
        </p:nvSpPr>
        <p:spPr>
          <a:xfrm>
            <a:off x="228600" y="1219200"/>
            <a:ext cx="8686800" cy="5486400"/>
          </a:xfrm>
        </p:spPr>
        <p:txBody>
          <a:bodyPr/>
          <a:lstStyle/>
          <a:p>
            <a:pPr>
              <a:lnSpc>
                <a:spcPct val="100000"/>
              </a:lnSpc>
            </a:pPr>
            <a:r>
              <a:rPr lang="en-US" dirty="0" smtClean="0"/>
              <a:t>Remember the difference between </a:t>
            </a:r>
            <a:r>
              <a:rPr lang="en-US" dirty="0" smtClean="0">
                <a:solidFill>
                  <a:schemeClr val="accent5">
                    <a:lumMod val="20000"/>
                    <a:lumOff val="80000"/>
                  </a:schemeClr>
                </a:solidFill>
              </a:rPr>
              <a:t>functional</a:t>
            </a:r>
            <a:r>
              <a:rPr lang="en-US" dirty="0" smtClean="0"/>
              <a:t> and </a:t>
            </a:r>
            <a:r>
              <a:rPr lang="en-US" dirty="0" smtClean="0">
                <a:solidFill>
                  <a:schemeClr val="accent5">
                    <a:lumMod val="20000"/>
                    <a:lumOff val="80000"/>
                  </a:schemeClr>
                </a:solidFill>
              </a:rPr>
              <a:t>non functional</a:t>
            </a:r>
            <a:r>
              <a:rPr lang="en-US" dirty="0" smtClean="0"/>
              <a:t> testing?</a:t>
            </a:r>
          </a:p>
          <a:p>
            <a:pPr lvl="1">
              <a:lnSpc>
                <a:spcPct val="100000"/>
              </a:lnSpc>
            </a:pPr>
            <a:r>
              <a:rPr lang="en-US" dirty="0" smtClean="0"/>
              <a:t>Functional </a:t>
            </a:r>
            <a:r>
              <a:rPr lang="en-US" dirty="0"/>
              <a:t>testing </a:t>
            </a:r>
            <a:endParaRPr lang="en-US" dirty="0" smtClean="0"/>
          </a:p>
          <a:p>
            <a:pPr lvl="2">
              <a:lnSpc>
                <a:spcPct val="100000"/>
              </a:lnSpc>
            </a:pPr>
            <a:r>
              <a:rPr lang="en-US" dirty="0"/>
              <a:t>F</a:t>
            </a:r>
            <a:r>
              <a:rPr lang="en-US" dirty="0" smtClean="0"/>
              <a:t>ocuses </a:t>
            </a:r>
            <a:r>
              <a:rPr lang="en-US" dirty="0"/>
              <a:t>on </a:t>
            </a:r>
            <a:r>
              <a:rPr lang="en-US" dirty="0">
                <a:solidFill>
                  <a:schemeClr val="accent5">
                    <a:lumMod val="20000"/>
                    <a:lumOff val="80000"/>
                  </a:schemeClr>
                </a:solidFill>
              </a:rPr>
              <a:t>what </a:t>
            </a:r>
            <a:r>
              <a:rPr lang="en-US" dirty="0"/>
              <a:t>the system does </a:t>
            </a:r>
            <a:endParaRPr lang="en-US" dirty="0" smtClean="0"/>
          </a:p>
          <a:p>
            <a:pPr lvl="1">
              <a:lnSpc>
                <a:spcPct val="100000"/>
              </a:lnSpc>
            </a:pPr>
            <a:r>
              <a:rPr lang="en-US" dirty="0" smtClean="0"/>
              <a:t>Non </a:t>
            </a:r>
            <a:r>
              <a:rPr lang="en-US" dirty="0"/>
              <a:t>functional testing </a:t>
            </a:r>
            <a:endParaRPr lang="en-US" dirty="0" smtClean="0"/>
          </a:p>
          <a:p>
            <a:pPr lvl="2">
              <a:lnSpc>
                <a:spcPct val="100000"/>
              </a:lnSpc>
            </a:pPr>
            <a:r>
              <a:rPr lang="en-US" dirty="0"/>
              <a:t>F</a:t>
            </a:r>
            <a:r>
              <a:rPr lang="en-US" dirty="0" smtClean="0"/>
              <a:t>ocused on </a:t>
            </a:r>
            <a:r>
              <a:rPr lang="en-US" dirty="0" smtClean="0">
                <a:solidFill>
                  <a:schemeClr val="accent5">
                    <a:lumMod val="20000"/>
                    <a:lumOff val="80000"/>
                  </a:schemeClr>
                </a:solidFill>
              </a:rPr>
              <a:t>how</a:t>
            </a:r>
            <a:r>
              <a:rPr lang="en-US" dirty="0" smtClean="0"/>
              <a:t> </a:t>
            </a:r>
            <a:r>
              <a:rPr lang="en-US" dirty="0"/>
              <a:t>the system does what it does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486400" y="4876800"/>
            <a:ext cx="3034208" cy="16764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5508499"/>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828800"/>
            <a:ext cx="7924800" cy="1600201"/>
          </a:xfrm>
        </p:spPr>
        <p:txBody>
          <a:bodyPr/>
          <a:lstStyle/>
          <a:p>
            <a:r>
              <a:rPr lang="en-US" dirty="0"/>
              <a:t>Quality Attributes for Domain </a:t>
            </a:r>
            <a:r>
              <a:rPr lang="en-US" dirty="0" smtClean="0"/>
              <a:t>Testing</a:t>
            </a:r>
            <a:endParaRPr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048000" y="3865789"/>
            <a:ext cx="3048000" cy="298132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8779740"/>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Basis for Functional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Functional tests are based on </a:t>
            </a:r>
            <a:r>
              <a:rPr lang="en-US" dirty="0" smtClean="0">
                <a:solidFill>
                  <a:schemeClr val="accent5">
                    <a:lumMod val="20000"/>
                    <a:lumOff val="80000"/>
                  </a:schemeClr>
                </a:solidFill>
              </a:rPr>
              <a:t>functional requirements</a:t>
            </a:r>
            <a:r>
              <a:rPr lang="en-US" dirty="0" smtClean="0"/>
              <a:t>:</a:t>
            </a:r>
          </a:p>
          <a:p>
            <a:pPr lvl="1">
              <a:lnSpc>
                <a:spcPct val="100000"/>
              </a:lnSpc>
            </a:pPr>
            <a:r>
              <a:rPr lang="en-US" dirty="0" smtClean="0"/>
              <a:t>Written down requirements</a:t>
            </a:r>
          </a:p>
          <a:p>
            <a:pPr lvl="1">
              <a:lnSpc>
                <a:spcPct val="100000"/>
              </a:lnSpc>
            </a:pPr>
            <a:r>
              <a:rPr lang="en-US" dirty="0" smtClean="0"/>
              <a:t>Implicit requirements</a:t>
            </a:r>
          </a:p>
          <a:p>
            <a:pPr lvl="1">
              <a:lnSpc>
                <a:spcPct val="100000"/>
              </a:lnSpc>
            </a:pPr>
            <a:r>
              <a:rPr lang="en-US" dirty="0" smtClean="0"/>
              <a:t>Domain expertise of the tester</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773331" y="4191000"/>
            <a:ext cx="3597338" cy="2208892"/>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250696"/>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Attributes</a:t>
            </a:r>
            <a:endParaRPr lang="en-US" dirty="0"/>
          </a:p>
        </p:txBody>
      </p:sp>
      <p:sp>
        <p:nvSpPr>
          <p:cNvPr id="3" name="Content Placeholder 2"/>
          <p:cNvSpPr>
            <a:spLocks noGrp="1"/>
          </p:cNvSpPr>
          <p:nvPr>
            <p:ph idx="1"/>
          </p:nvPr>
        </p:nvSpPr>
        <p:spPr/>
        <p:txBody>
          <a:bodyPr/>
          <a:lstStyle/>
          <a:p>
            <a:pPr>
              <a:lnSpc>
                <a:spcPct val="100000"/>
              </a:lnSpc>
            </a:pPr>
            <a:r>
              <a:rPr lang="en-US" dirty="0" smtClean="0"/>
              <a:t>Functional </a:t>
            </a:r>
            <a:r>
              <a:rPr lang="en-US" dirty="0"/>
              <a:t>testing </a:t>
            </a:r>
            <a:r>
              <a:rPr lang="en-US" dirty="0" smtClean="0"/>
              <a:t>is concerned </a:t>
            </a:r>
            <a:r>
              <a:rPr lang="en-US" dirty="0"/>
              <a:t>with the </a:t>
            </a:r>
            <a:r>
              <a:rPr lang="en-US" dirty="0" smtClean="0"/>
              <a:t>following quality attributes:</a:t>
            </a:r>
          </a:p>
          <a:p>
            <a:pPr lvl="1">
              <a:lnSpc>
                <a:spcPct val="100000"/>
              </a:lnSpc>
            </a:pPr>
            <a:r>
              <a:rPr lang="en-US" dirty="0"/>
              <a:t>Accuracy</a:t>
            </a:r>
          </a:p>
          <a:p>
            <a:pPr lvl="1">
              <a:lnSpc>
                <a:spcPct val="100000"/>
              </a:lnSpc>
            </a:pPr>
            <a:r>
              <a:rPr lang="en-US" dirty="0"/>
              <a:t>Suitability</a:t>
            </a:r>
          </a:p>
          <a:p>
            <a:pPr lvl="1">
              <a:lnSpc>
                <a:spcPct val="100000"/>
              </a:lnSpc>
            </a:pPr>
            <a:r>
              <a:rPr lang="en-US" dirty="0"/>
              <a:t>Interoperability</a:t>
            </a:r>
          </a:p>
          <a:p>
            <a:pPr lvl="1">
              <a:lnSpc>
                <a:spcPct val="100000"/>
              </a:lnSpc>
            </a:pPr>
            <a:r>
              <a:rPr lang="en-US" dirty="0" smtClean="0"/>
              <a:t>Accessibility</a:t>
            </a:r>
            <a:endParaRPr lang="en-US" dirty="0"/>
          </a:p>
          <a:p>
            <a:pPr lvl="1">
              <a:lnSpc>
                <a:spcPct val="100000"/>
              </a:lnSpc>
            </a:pPr>
            <a:r>
              <a:rPr lang="en-US" dirty="0"/>
              <a:t>Usability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pic>
        <p:nvPicPr>
          <p:cNvPr id="2050" name="Picture 2" descr="http://static.freepik.com/free-photo/usb-red-flash-drive-vector_98158.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3355" b="96326" l="0" r="100000">
                        <a14:foregroundMark x1="15016" y1="71086" x2="15016" y2="71086"/>
                      </a14:backgroundRemoval>
                    </a14:imgEffect>
                  </a14:imgLayer>
                </a14:imgProps>
              </a:ext>
              <a:ext uri="{28A0092B-C50C-407E-A947-70E740481C1C}">
                <a14:useLocalDpi xmlns:a14="http://schemas.microsoft.com/office/drawing/2010/main" val="0"/>
              </a:ext>
            </a:extLst>
          </a:blip>
          <a:srcRect/>
          <a:stretch>
            <a:fillRect/>
          </a:stretch>
        </p:blipFill>
        <p:spPr bwMode="auto">
          <a:xfrm rot="507669">
            <a:off x="6443359" y="4298413"/>
            <a:ext cx="2032821" cy="2032821"/>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841534"/>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Telerik Academy Theme">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extLst>
    <a:ext uri="{05A4C25C-085E-4340-85A3-A5531E510DB2}">
      <thm15:themeFamily xmlns="" xmlns:thm15="http://schemas.microsoft.com/office/thememl/2012/main" name="Telerik Academy Theme" id="{CC62B882-3A46-4F72-8436-1D7407ADFF02}" vid="{92E024D1-C2BF-4AF7-8ED1-5C666C82BD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Telerik Academy Theme</Template>
  <TotalTime>1826</TotalTime>
  <Words>1543</Words>
  <Application>Microsoft Office PowerPoint</Application>
  <PresentationFormat>On-screen Show (4:3)</PresentationFormat>
  <Paragraphs>394</Paragraphs>
  <Slides>43</Slides>
  <Notes>16</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Telerik Academy Theme</vt:lpstr>
      <vt:lpstr>Quality Attributes for Domain Testing</vt:lpstr>
      <vt:lpstr>The Lectors</vt:lpstr>
      <vt:lpstr>Table of Contents</vt:lpstr>
      <vt:lpstr>Testing of Software Characteristics</vt:lpstr>
      <vt:lpstr>Why Bother With Quality Characteristics?</vt:lpstr>
      <vt:lpstr>Functional vs. Non Functional Testing</vt:lpstr>
      <vt:lpstr>Quality Attributes for Domain Testing</vt:lpstr>
      <vt:lpstr>Basis for Functional Testing</vt:lpstr>
      <vt:lpstr>Quality Attributes</vt:lpstr>
      <vt:lpstr>Functional Accuracy</vt:lpstr>
      <vt:lpstr>Functional Accuracy Testing</vt:lpstr>
      <vt:lpstr>Accuracy vs. Precision</vt:lpstr>
      <vt:lpstr>Computational Accuracy</vt:lpstr>
      <vt:lpstr>Functional Suitability</vt:lpstr>
      <vt:lpstr>Validation</vt:lpstr>
      <vt:lpstr>Suitability</vt:lpstr>
      <vt:lpstr>Suitability Testing - Example</vt:lpstr>
      <vt:lpstr>Suitability Testing – Example (2)</vt:lpstr>
      <vt:lpstr>Suitability Testing – Example (3)</vt:lpstr>
      <vt:lpstr>Suitability Testing – Example (4)</vt:lpstr>
      <vt:lpstr>Functional Interoperability</vt:lpstr>
      <vt:lpstr>Functional Interoperability</vt:lpstr>
      <vt:lpstr>Functional Interoperability (2)</vt:lpstr>
      <vt:lpstr>Cohabitation</vt:lpstr>
      <vt:lpstr>What is a Good Interoperability?</vt:lpstr>
      <vt:lpstr>Accessibility</vt:lpstr>
      <vt:lpstr>Accessibility Testing</vt:lpstr>
      <vt:lpstr>Why Accessibility is Needed?</vt:lpstr>
      <vt:lpstr>Accessibility Requirements Example</vt:lpstr>
      <vt:lpstr>Usability</vt:lpstr>
      <vt:lpstr>What is Usability Testing?</vt:lpstr>
      <vt:lpstr>What Could Be Useful?</vt:lpstr>
      <vt:lpstr>Characteristics of a Usable Software </vt:lpstr>
      <vt:lpstr>Attributes of a Usable Software</vt:lpstr>
      <vt:lpstr>Attributes of a Usable Software (2)</vt:lpstr>
      <vt:lpstr>Some Examples</vt:lpstr>
      <vt:lpstr>Look and Feel Standards</vt:lpstr>
      <vt:lpstr>Usability Testing Techniques</vt:lpstr>
      <vt:lpstr>Usability Testing Techniques</vt:lpstr>
      <vt:lpstr>Validation of the Actual Implementation</vt:lpstr>
      <vt:lpstr>Validation of the Actual Implementation (2)</vt:lpstr>
      <vt:lpstr>Quality Attributes for Domain Testing</vt:lpstr>
      <vt:lpstr>Free Trainings @ Telerik Academy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Attributes for Domain Testing</dc:title>
  <dc:creator>Asya Georgieva</dc:creator>
  <cp:lastModifiedBy>Snejina Lazarova</cp:lastModifiedBy>
  <cp:revision>13</cp:revision>
  <dcterms:created xsi:type="dcterms:W3CDTF">2013-02-01T16:22:15Z</dcterms:created>
  <dcterms:modified xsi:type="dcterms:W3CDTF">2014-10-20T14:10:29Z</dcterms:modified>
</cp:coreProperties>
</file>